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activeX/activeX31.xml" ContentType="application/vnd.ms-office.activeX+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activeX/activeX36.xml" ContentType="application/vnd.ms-office.activeX+xml"/>
  <Override PartName="/ppt/activeX/activeX37.xml" ContentType="application/vnd.ms-office.activeX+xml"/>
  <Override PartName="/ppt/activeX/activeX38.xml" ContentType="application/vnd.ms-office.activeX+xml"/>
  <Override PartName="/ppt/activeX/activeX39.xml" ContentType="application/vnd.ms-office.activeX+xml"/>
  <Override PartName="/ppt/activeX/activeX40.xml" ContentType="application/vnd.ms-office.activeX+xml"/>
  <Override PartName="/ppt/activeX/activeX41.xml" ContentType="application/vnd.ms-office.activeX+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48" r:id="rId1"/>
  </p:sldMasterIdLst>
  <p:notesMasterIdLst>
    <p:notesMasterId r:id="rId33"/>
  </p:notesMasterIdLst>
  <p:sldIdLst>
    <p:sldId id="640" r:id="rId2"/>
    <p:sldId id="641" r:id="rId3"/>
    <p:sldId id="642" r:id="rId4"/>
    <p:sldId id="643" r:id="rId5"/>
    <p:sldId id="646" r:id="rId6"/>
    <p:sldId id="650" r:id="rId7"/>
    <p:sldId id="561" r:id="rId8"/>
    <p:sldId id="560" r:id="rId9"/>
    <p:sldId id="563" r:id="rId10"/>
    <p:sldId id="564" r:id="rId11"/>
    <p:sldId id="565" r:id="rId12"/>
    <p:sldId id="266" r:id="rId13"/>
    <p:sldId id="265" r:id="rId14"/>
    <p:sldId id="566" r:id="rId15"/>
    <p:sldId id="651" r:id="rId16"/>
    <p:sldId id="652" r:id="rId17"/>
    <p:sldId id="653" r:id="rId18"/>
    <p:sldId id="654" r:id="rId19"/>
    <p:sldId id="655" r:id="rId20"/>
    <p:sldId id="656" r:id="rId21"/>
    <p:sldId id="657" r:id="rId22"/>
    <p:sldId id="658" r:id="rId23"/>
    <p:sldId id="660" r:id="rId24"/>
    <p:sldId id="661" r:id="rId25"/>
    <p:sldId id="662" r:id="rId26"/>
    <p:sldId id="663" r:id="rId27"/>
    <p:sldId id="664" r:id="rId28"/>
    <p:sldId id="665" r:id="rId29"/>
    <p:sldId id="577" r:id="rId30"/>
    <p:sldId id="578" r:id="rId31"/>
    <p:sldId id="644" r:id="rId32"/>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purl.oclc.org/ooxml/drawingml/main" xmlns:r="http://purl.oclc.org/ooxml/officeDocument/relationships" xmlns:p="http://purl.oclc.org/ooxml/presentationml/main" lastView="sldSorterView">
  <p:normalViewPr horzBarState="maximized">
    <p:restoredLeft sz="19.915%" autoAdjust="0"/>
    <p:restoredTop sz="94.66%"/>
  </p:normalViewPr>
  <p:slideViewPr>
    <p:cSldViewPr snapToGrid="0">
      <p:cViewPr>
        <p:scale>
          <a:sx n="94" d="100"/>
          <a:sy n="94" d="100"/>
        </p:scale>
        <p:origin x="-638" y="-3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slide" Target="slides/slide12.xml"/><Relationship Id="rId18" Type="http://purl.oclc.org/ooxml/officeDocument/relationships/slide" Target="slides/slide17.xml"/><Relationship Id="rId26" Type="http://purl.oclc.org/ooxml/officeDocument/relationships/slide" Target="slides/slide25.xml"/><Relationship Id="rId3" Type="http://purl.oclc.org/ooxml/officeDocument/relationships/slide" Target="slides/slide2.xml"/><Relationship Id="rId21" Type="http://purl.oclc.org/ooxml/officeDocument/relationships/slide" Target="slides/slide20.xml"/><Relationship Id="rId34" Type="http://purl.oclc.org/ooxml/officeDocument/relationships/presProps" Target="presProps.xml"/><Relationship Id="rId7" Type="http://purl.oclc.org/ooxml/officeDocument/relationships/slide" Target="slides/slide6.xml"/><Relationship Id="rId12" Type="http://purl.oclc.org/ooxml/officeDocument/relationships/slide" Target="slides/slide11.xml"/><Relationship Id="rId17" Type="http://purl.oclc.org/ooxml/officeDocument/relationships/slide" Target="slides/slide16.xml"/><Relationship Id="rId25" Type="http://purl.oclc.org/ooxml/officeDocument/relationships/slide" Target="slides/slide24.xml"/><Relationship Id="rId33" Type="http://purl.oclc.org/ooxml/officeDocument/relationships/notesMaster" Target="notesMasters/notesMaster1.xml"/><Relationship Id="rId2" Type="http://purl.oclc.org/ooxml/officeDocument/relationships/slide" Target="slides/slide1.xml"/><Relationship Id="rId16" Type="http://purl.oclc.org/ooxml/officeDocument/relationships/slide" Target="slides/slide15.xml"/><Relationship Id="rId20" Type="http://purl.oclc.org/ooxml/officeDocument/relationships/slide" Target="slides/slide19.xml"/><Relationship Id="rId29" Type="http://purl.oclc.org/ooxml/officeDocument/relationships/slide" Target="slides/slide28.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24" Type="http://purl.oclc.org/ooxml/officeDocument/relationships/slide" Target="slides/slide23.xml"/><Relationship Id="rId32" Type="http://purl.oclc.org/ooxml/officeDocument/relationships/slide" Target="slides/slide31.xml"/><Relationship Id="rId37" Type="http://purl.oclc.org/ooxml/officeDocument/relationships/tableStyles" Target="tableStyles.xml"/><Relationship Id="rId5" Type="http://purl.oclc.org/ooxml/officeDocument/relationships/slide" Target="slides/slide4.xml"/><Relationship Id="rId15" Type="http://purl.oclc.org/ooxml/officeDocument/relationships/slide" Target="slides/slide14.xml"/><Relationship Id="rId23" Type="http://purl.oclc.org/ooxml/officeDocument/relationships/slide" Target="slides/slide22.xml"/><Relationship Id="rId28" Type="http://purl.oclc.org/ooxml/officeDocument/relationships/slide" Target="slides/slide27.xml"/><Relationship Id="rId36" Type="http://purl.oclc.org/ooxml/officeDocument/relationships/theme" Target="theme/theme1.xml"/><Relationship Id="rId10" Type="http://purl.oclc.org/ooxml/officeDocument/relationships/slide" Target="slides/slide9.xml"/><Relationship Id="rId19" Type="http://purl.oclc.org/ooxml/officeDocument/relationships/slide" Target="slides/slide18.xml"/><Relationship Id="rId31" Type="http://purl.oclc.org/ooxml/officeDocument/relationships/slide" Target="slides/slide30.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slide" Target="slides/slide21.xml"/><Relationship Id="rId27" Type="http://purl.oclc.org/ooxml/officeDocument/relationships/slide" Target="slides/slide26.xml"/><Relationship Id="rId30" Type="http://purl.oclc.org/ooxml/officeDocument/relationships/slide" Target="slides/slide29.xml"/><Relationship Id="rId35" Type="http://purl.oclc.org/ooxml/officeDocument/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6-5CC6-11CF-8D67-00AA00BDCE1D}" ax:persistence="persistStorage" r:id="rId1"/>
</file>

<file path=ppt/activeX/activeX10.xml><?xml version="1.0" encoding="utf-8"?>
<ax:ocx xmlns:ax="http://schemas.microsoft.com/office/2006/activeX" xmlns:r="http://schemas.openxmlformats.org/officeDocument/2006/relationships" ax:classid="{5512D116-5CC6-11CF-8D67-00AA00BDCE1D}" ax:persistence="persistStorage" r:id="rId1"/>
</file>

<file path=ppt/activeX/activeX11.xml><?xml version="1.0" encoding="utf-8"?>
<ax:ocx xmlns:ax="http://schemas.microsoft.com/office/2006/activeX" xmlns:r="http://schemas.openxmlformats.org/officeDocument/2006/relationships" ax:classid="{5512D116-5CC6-11CF-8D67-00AA00BDCE1D}" ax:persistence="persistStorage" r:id="rId1"/>
</file>

<file path=ppt/activeX/activeX12.xml><?xml version="1.0" encoding="utf-8"?>
<ax:ocx xmlns:ax="http://schemas.microsoft.com/office/2006/activeX" xmlns:r="http://schemas.openxmlformats.org/officeDocument/2006/relationships" ax:classid="{5512D116-5CC6-11CF-8D67-00AA00BDCE1D}" ax:persistence="persistStorage" r:id="rId1"/>
</file>

<file path=ppt/activeX/activeX13.xml><?xml version="1.0" encoding="utf-8"?>
<ax:ocx xmlns:ax="http://schemas.microsoft.com/office/2006/activeX" xmlns:r="http://schemas.openxmlformats.org/officeDocument/2006/relationships" ax:classid="{5512D116-5CC6-11CF-8D67-00AA00BDCE1D}" ax:persistence="persistStorage" r:id="rId1"/>
</file>

<file path=ppt/activeX/activeX14.xml><?xml version="1.0" encoding="utf-8"?>
<ax:ocx xmlns:ax="http://schemas.microsoft.com/office/2006/activeX" xmlns:r="http://schemas.openxmlformats.org/officeDocument/2006/relationships" ax:classid="{5512D116-5CC6-11CF-8D67-00AA00BDCE1D}" ax:persistence="persistStorage" r:id="rId1"/>
</file>

<file path=ppt/activeX/activeX15.xml><?xml version="1.0" encoding="utf-8"?>
<ax:ocx xmlns:ax="http://schemas.microsoft.com/office/2006/activeX" xmlns:r="http://schemas.openxmlformats.org/officeDocument/2006/relationships" ax:classid="{5512D116-5CC6-11CF-8D67-00AA00BDCE1D}" ax:persistence="persistStorage" r:id="rId1"/>
</file>

<file path=ppt/activeX/activeX16.xml><?xml version="1.0" encoding="utf-8"?>
<ax:ocx xmlns:ax="http://schemas.microsoft.com/office/2006/activeX" xmlns:r="http://schemas.openxmlformats.org/officeDocument/2006/relationships" ax:classid="{5512D116-5CC6-11CF-8D67-00AA00BDCE1D}" ax:persistence="persistStorage" r:id="rId1"/>
</file>

<file path=ppt/activeX/activeX17.xml><?xml version="1.0" encoding="utf-8"?>
<ax:ocx xmlns:ax="http://schemas.microsoft.com/office/2006/activeX" xmlns:r="http://schemas.openxmlformats.org/officeDocument/2006/relationships" ax:classid="{5512D116-5CC6-11CF-8D67-00AA00BDCE1D}" ax:persistence="persistStorage" r:id="rId1"/>
</file>

<file path=ppt/activeX/activeX18.xml><?xml version="1.0" encoding="utf-8"?>
<ax:ocx xmlns:ax="http://schemas.microsoft.com/office/2006/activeX" xmlns:r="http://schemas.openxmlformats.org/officeDocument/2006/relationships" ax:classid="{5512D116-5CC6-11CF-8D67-00AA00BDCE1D}" ax:persistence="persistStorage" r:id="rId1"/>
</file>

<file path=ppt/activeX/activeX19.xml><?xml version="1.0" encoding="utf-8"?>
<ax:ocx xmlns:ax="http://schemas.microsoft.com/office/2006/activeX" xmlns:r="http://schemas.openxmlformats.org/officeDocument/2006/relationships" ax:classid="{5512D116-5CC6-11CF-8D67-00AA00BDCE1D}" ax:persistence="persistStorage" r:id="rId1"/>
</file>

<file path=ppt/activeX/activeX2.xml><?xml version="1.0" encoding="utf-8"?>
<ax:ocx xmlns:ax="http://schemas.microsoft.com/office/2006/activeX" xmlns:r="http://schemas.openxmlformats.org/officeDocument/2006/relationships" ax:classid="{5512D116-5CC6-11CF-8D67-00AA00BDCE1D}" ax:persistence="persistStorage" r:id="rId1"/>
</file>

<file path=ppt/activeX/activeX20.xml><?xml version="1.0" encoding="utf-8"?>
<ax:ocx xmlns:ax="http://schemas.microsoft.com/office/2006/activeX" xmlns:r="http://schemas.openxmlformats.org/officeDocument/2006/relationships" ax:classid="{5512D116-5CC6-11CF-8D67-00AA00BDCE1D}" ax:persistence="persistStorage" r:id="rId1"/>
</file>

<file path=ppt/activeX/activeX21.xml><?xml version="1.0" encoding="utf-8"?>
<ax:ocx xmlns:ax="http://schemas.microsoft.com/office/2006/activeX" xmlns:r="http://schemas.openxmlformats.org/officeDocument/2006/relationships" ax:classid="{5512D116-5CC6-11CF-8D67-00AA00BDCE1D}" ax:persistence="persistStorage" r:id="rId1"/>
</file>

<file path=ppt/activeX/activeX22.xml><?xml version="1.0" encoding="utf-8"?>
<ax:ocx xmlns:ax="http://schemas.microsoft.com/office/2006/activeX" xmlns:r="http://schemas.openxmlformats.org/officeDocument/2006/relationships" ax:classid="{5512D116-5CC6-11CF-8D67-00AA00BDCE1D}" ax:persistence="persistStorage" r:id="rId1"/>
</file>

<file path=ppt/activeX/activeX23.xml><?xml version="1.0" encoding="utf-8"?>
<ax:ocx xmlns:ax="http://schemas.microsoft.com/office/2006/activeX" xmlns:r="http://schemas.openxmlformats.org/officeDocument/2006/relationships" ax:classid="{5512D116-5CC6-11CF-8D67-00AA00BDCE1D}" ax:persistence="persistStorage" r:id="rId1"/>
</file>

<file path=ppt/activeX/activeX24.xml><?xml version="1.0" encoding="utf-8"?>
<ax:ocx xmlns:ax="http://schemas.microsoft.com/office/2006/activeX" xmlns:r="http://schemas.openxmlformats.org/officeDocument/2006/relationships" ax:classid="{5512D116-5CC6-11CF-8D67-00AA00BDCE1D}" ax:persistence="persistStorage" r:id="rId1"/>
</file>

<file path=ppt/activeX/activeX25.xml><?xml version="1.0" encoding="utf-8"?>
<ax:ocx xmlns:ax="http://schemas.microsoft.com/office/2006/activeX" xmlns:r="http://schemas.openxmlformats.org/officeDocument/2006/relationships" ax:classid="{5512D116-5CC6-11CF-8D67-00AA00BDCE1D}" ax:persistence="persistStorage" r:id="rId1"/>
</file>

<file path=ppt/activeX/activeX26.xml><?xml version="1.0" encoding="utf-8"?>
<ax:ocx xmlns:ax="http://schemas.microsoft.com/office/2006/activeX" xmlns:r="http://schemas.openxmlformats.org/officeDocument/2006/relationships" ax:classid="{5512D116-5CC6-11CF-8D67-00AA00BDCE1D}" ax:persistence="persistStorage" r:id="rId1"/>
</file>

<file path=ppt/activeX/activeX27.xml><?xml version="1.0" encoding="utf-8"?>
<ax:ocx xmlns:ax="http://schemas.microsoft.com/office/2006/activeX" xmlns:r="http://schemas.openxmlformats.org/officeDocument/2006/relationships" ax:classid="{5512D116-5CC6-11CF-8D67-00AA00BDCE1D}" ax:persistence="persistStorage" r:id="rId1"/>
</file>

<file path=ppt/activeX/activeX28.xml><?xml version="1.0" encoding="utf-8"?>
<ax:ocx xmlns:ax="http://schemas.microsoft.com/office/2006/activeX" xmlns:r="http://schemas.openxmlformats.org/officeDocument/2006/relationships" ax:classid="{5512D116-5CC6-11CF-8D67-00AA00BDCE1D}" ax:persistence="persistStorage" r:id="rId1"/>
</file>

<file path=ppt/activeX/activeX29.xml><?xml version="1.0" encoding="utf-8"?>
<ax:ocx xmlns:ax="http://schemas.microsoft.com/office/2006/activeX" xmlns:r="http://schemas.openxmlformats.org/officeDocument/2006/relationships" ax:classid="{5512D116-5CC6-11CF-8D67-00AA00BDCE1D}" ax:persistence="persistStorage" r:id="rId1"/>
</file>

<file path=ppt/activeX/activeX3.xml><?xml version="1.0" encoding="utf-8"?>
<ax:ocx xmlns:ax="http://schemas.microsoft.com/office/2006/activeX" xmlns:r="http://schemas.openxmlformats.org/officeDocument/2006/relationships" ax:classid="{5512D116-5CC6-11CF-8D67-00AA00BDCE1D}" ax:persistence="persistStorage" r:id="rId1"/>
</file>

<file path=ppt/activeX/activeX30.xml><?xml version="1.0" encoding="utf-8"?>
<ax:ocx xmlns:ax="http://schemas.microsoft.com/office/2006/activeX" xmlns:r="http://schemas.openxmlformats.org/officeDocument/2006/relationships" ax:classid="{5512D116-5CC6-11CF-8D67-00AA00BDCE1D}" ax:persistence="persistStorage" r:id="rId1"/>
</file>

<file path=ppt/activeX/activeX31.xml><?xml version="1.0" encoding="utf-8"?>
<ax:ocx xmlns:ax="http://schemas.microsoft.com/office/2006/activeX" xmlns:r="http://schemas.openxmlformats.org/officeDocument/2006/relationships" ax:classid="{5512D116-5CC6-11CF-8D67-00AA00BDCE1D}" ax:persistence="persistStorage" r:id="rId1"/>
</file>

<file path=ppt/activeX/activeX32.xml><?xml version="1.0" encoding="utf-8"?>
<ax:ocx xmlns:ax="http://schemas.microsoft.com/office/2006/activeX" xmlns:r="http://schemas.openxmlformats.org/officeDocument/2006/relationships" ax:classid="{5512D116-5CC6-11CF-8D67-00AA00BDCE1D}" ax:persistence="persistStorage" r:id="rId1"/>
</file>

<file path=ppt/activeX/activeX33.xml><?xml version="1.0" encoding="utf-8"?>
<ax:ocx xmlns:ax="http://schemas.microsoft.com/office/2006/activeX" xmlns:r="http://schemas.openxmlformats.org/officeDocument/2006/relationships" ax:classid="{5512D116-5CC6-11CF-8D67-00AA00BDCE1D}" ax:persistence="persistStorage" r:id="rId1"/>
</file>

<file path=ppt/activeX/activeX34.xml><?xml version="1.0" encoding="utf-8"?>
<ax:ocx xmlns:ax="http://schemas.microsoft.com/office/2006/activeX" xmlns:r="http://schemas.openxmlformats.org/officeDocument/2006/relationships" ax:classid="{5512D116-5CC6-11CF-8D67-00AA00BDCE1D}" ax:persistence="persistStorage" r:id="rId1"/>
</file>

<file path=ppt/activeX/activeX35.xml><?xml version="1.0" encoding="utf-8"?>
<ax:ocx xmlns:ax="http://schemas.microsoft.com/office/2006/activeX" xmlns:r="http://schemas.openxmlformats.org/officeDocument/2006/relationships" ax:classid="{5512D116-5CC6-11CF-8D67-00AA00BDCE1D}" ax:persistence="persistStorage" r:id="rId1"/>
</file>

<file path=ppt/activeX/activeX36.xml><?xml version="1.0" encoding="utf-8"?>
<ax:ocx xmlns:ax="http://schemas.microsoft.com/office/2006/activeX" xmlns:r="http://schemas.openxmlformats.org/officeDocument/2006/relationships" ax:classid="{5512D116-5CC6-11CF-8D67-00AA00BDCE1D}" ax:persistence="persistStorage" r:id="rId1"/>
</file>

<file path=ppt/activeX/activeX37.xml><?xml version="1.0" encoding="utf-8"?>
<ax:ocx xmlns:ax="http://schemas.microsoft.com/office/2006/activeX" xmlns:r="http://schemas.openxmlformats.org/officeDocument/2006/relationships" ax:classid="{5512D116-5CC6-11CF-8D67-00AA00BDCE1D}" ax:persistence="persistStorage" r:id="rId1"/>
</file>

<file path=ppt/activeX/activeX38.xml><?xml version="1.0" encoding="utf-8"?>
<ax:ocx xmlns:ax="http://schemas.microsoft.com/office/2006/activeX" xmlns:r="http://schemas.openxmlformats.org/officeDocument/2006/relationships" ax:classid="{5512D116-5CC6-11CF-8D67-00AA00BDCE1D}" ax:persistence="persistStorage" r:id="rId1"/>
</file>

<file path=ppt/activeX/activeX39.xml><?xml version="1.0" encoding="utf-8"?>
<ax:ocx xmlns:ax="http://schemas.microsoft.com/office/2006/activeX" xmlns:r="http://schemas.openxmlformats.org/officeDocument/2006/relationships" ax:classid="{5512D116-5CC6-11CF-8D67-00AA00BDCE1D}" ax:persistence="persistStorage" r:id="rId1"/>
</file>

<file path=ppt/activeX/activeX4.xml><?xml version="1.0" encoding="utf-8"?>
<ax:ocx xmlns:ax="http://schemas.microsoft.com/office/2006/activeX" xmlns:r="http://schemas.openxmlformats.org/officeDocument/2006/relationships" ax:classid="{5512D116-5CC6-11CF-8D67-00AA00BDCE1D}" ax:persistence="persistStorage" r:id="rId1"/>
</file>

<file path=ppt/activeX/activeX40.xml><?xml version="1.0" encoding="utf-8"?>
<ax:ocx xmlns:ax="http://schemas.microsoft.com/office/2006/activeX" xmlns:r="http://schemas.openxmlformats.org/officeDocument/2006/relationships" ax:classid="{5512D116-5CC6-11CF-8D67-00AA00BDCE1D}" ax:persistence="persistStorage" r:id="rId1"/>
</file>

<file path=ppt/activeX/activeX41.xml><?xml version="1.0" encoding="utf-8"?>
<ax:ocx xmlns:ax="http://schemas.microsoft.com/office/2006/activeX" xmlns:r="http://schemas.openxmlformats.org/officeDocument/2006/relationships" ax:classid="{5512D116-5CC6-11CF-8D67-00AA00BDCE1D}" ax:persistence="persistStorage" r:id="rId1"/>
</file>

<file path=ppt/activeX/activeX5.xml><?xml version="1.0" encoding="utf-8"?>
<ax:ocx xmlns:ax="http://schemas.microsoft.com/office/2006/activeX" xmlns:r="http://schemas.openxmlformats.org/officeDocument/2006/relationships" ax:classid="{5512D116-5CC6-11CF-8D67-00AA00BDCE1D}" ax:persistence="persistStorage" r:id="rId1"/>
</file>

<file path=ppt/activeX/activeX6.xml><?xml version="1.0" encoding="utf-8"?>
<ax:ocx xmlns:ax="http://schemas.microsoft.com/office/2006/activeX" xmlns:r="http://schemas.openxmlformats.org/officeDocument/2006/relationships" ax:classid="{5512D116-5CC6-11CF-8D67-00AA00BDCE1D}" ax:persistence="persistStorage" r:id="rId1"/>
</file>

<file path=ppt/activeX/activeX7.xml><?xml version="1.0" encoding="utf-8"?>
<ax:ocx xmlns:ax="http://schemas.microsoft.com/office/2006/activeX" xmlns:r="http://schemas.openxmlformats.org/officeDocument/2006/relationships" ax:classid="{5512D116-5CC6-11CF-8D67-00AA00BDCE1D}" ax:persistence="persistStorage" r:id="rId1"/>
</file>

<file path=ppt/activeX/activeX8.xml><?xml version="1.0" encoding="utf-8"?>
<ax:ocx xmlns:ax="http://schemas.microsoft.com/office/2006/activeX" xmlns:r="http://schemas.openxmlformats.org/officeDocument/2006/relationships" ax:classid="{5512D116-5CC6-11CF-8D67-00AA00BDCE1D}" ax:persistence="persistStorage" r:id="rId1"/>
</file>

<file path=ppt/activeX/activeX9.xml><?xml version="1.0" encoding="utf-8"?>
<ax:ocx xmlns:ax="http://schemas.microsoft.com/office/2006/activeX" xmlns:r="http://schemas.openxmlformats.org/officeDocument/2006/relationships" ax:classid="{5512D116-5CC6-11CF-8D67-00AA00BDCE1D}" ax:persistence="persistStorage" r:id="rId1"/>
</file>

<file path=ppt/diagrams/colors1.xml><?xml version="1.0" encoding="utf-8"?>
<dgm:colorsDef xmlns:dgm="http://purl.oclc.org/ooxml/drawingml/diagram" xmlns:a="http://purl.oclc.org/ooxml/drawingml/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
      </a:schemeClr>
      <a:schemeClr val="accent5">
        <a:alpha val="5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
      </a:schemeClr>
      <a:schemeClr val="accent5">
        <a:tint val="5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
      </a:schemeClr>
      <a:schemeClr val="accent5">
        <a:tint val="20%"/>
      </a:schemeClr>
    </dgm:fillClrLst>
    <dgm:linClrLst meth="repeat">
      <a:schemeClr val="lt1"/>
    </dgm:linClrLst>
    <dgm:effectClrLst/>
    <dgm:txLinClrLst/>
    <dgm:txFillClrLst meth="repeat">
      <a:schemeClr val="lt1"/>
    </dgm:txFillClrLst>
    <dgm:txEffectClrLst/>
  </dgm:styleLbl>
  <dgm:styleLbl name="bgImgPlace1">
    <dgm:fillClrLst>
      <a:schemeClr val="accent4">
        <a:tint val="50%"/>
      </a:schemeClr>
      <a:schemeClr val="accent5">
        <a:tint val="2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
      </a:schemeClr>
    </dgm:linClrLst>
    <dgm:effectClrLst/>
    <dgm:txLinClrLst/>
    <dgm:txFillClrLst/>
    <dgm:txEffectClrLst/>
  </dgm:styleLbl>
  <dgm:styleLbl name="asst1">
    <dgm:fillClrLst meth="repeat">
      <a:schemeClr val="accent5"/>
    </dgm:fillClrLst>
    <dgm:linClrLst meth="repeat">
      <a:schemeClr val="lt1">
        <a:shade val="8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
        <a:alpha val="90%"/>
      </a:schemeClr>
      <a:schemeClr val="accent5">
        <a:tint val="40%"/>
        <a:alpha val="90%"/>
      </a:schemeClr>
    </dgm:fillClrLst>
    <dgm:linClrLst>
      <a:schemeClr val="accent4">
        <a:tint val="40%"/>
        <a:alpha val="90%"/>
      </a:schemeClr>
      <a:schemeClr val="accent5">
        <a:tint val="40%"/>
        <a:alpha val="90%"/>
      </a:schemeClr>
    </dgm:linClrLst>
    <dgm:effectClrLst/>
    <dgm:txLinClrLst/>
    <dgm:txFillClrLst meth="repeat">
      <a:schemeClr val="dk1"/>
    </dgm:txFillClrLst>
    <dgm:txEffectClrLst/>
  </dgm:styleLbl>
  <dgm:styleLbl name="alignAccFollowNode1">
    <dgm:fillClrLst>
      <a:schemeClr val="accent4">
        <a:tint val="40%"/>
        <a:alpha val="90%"/>
      </a:schemeClr>
      <a:schemeClr val="accent5">
        <a:tint val="40%"/>
        <a:alpha val="90%"/>
      </a:schemeClr>
    </dgm:fillClrLst>
    <dgm:linClrLst>
      <a:schemeClr val="accent4">
        <a:tint val="40%"/>
        <a:alpha val="90%"/>
      </a:schemeClr>
      <a:schemeClr val="accent5">
        <a:tint val="40%"/>
        <a:alpha val="90%"/>
      </a:schemeClr>
    </dgm:linClrLst>
    <dgm:effectClrLst/>
    <dgm:txLinClrLst/>
    <dgm:txFillClrLst meth="repeat">
      <a:schemeClr val="dk1"/>
    </dgm:txFillClrLst>
    <dgm:txEffectClrLst/>
  </dgm:styleLbl>
  <dgm:styleLbl name="bgAccFollowNode1">
    <dgm:fillClrLst>
      <a:schemeClr val="accent4">
        <a:tint val="40%"/>
        <a:alpha val="90%"/>
      </a:schemeClr>
      <a:schemeClr val="accent5">
        <a:tint val="40%"/>
        <a:alpha val="90%"/>
      </a:schemeClr>
    </dgm:fillClrLst>
    <dgm:linClrLst>
      <a:schemeClr val="accent4">
        <a:tint val="40%"/>
        <a:alpha val="90%"/>
      </a:schemeClr>
      <a:schemeClr val="accent5">
        <a:tint val="40%"/>
        <a:alpha val="90%"/>
      </a:schemeClr>
    </dgm:linClrLst>
    <dgm:effectClrLst/>
    <dgm:txLinClrLst/>
    <dgm:txFillClrLst meth="repeat">
      <a:schemeClr val="dk1"/>
    </dgm:txFillClrLst>
    <dgm:txEffectClrLst/>
  </dgm:styleLbl>
  <dgm:styleLbl name="fgAcc0">
    <dgm:fillClrLst meth="repeat">
      <a:schemeClr val="lt1">
        <a:alpha val="90%"/>
      </a:schemeClr>
    </dgm:fillClrLst>
    <dgm:linClrLst>
      <a:schemeClr val="accent3"/>
    </dgm:linClrLst>
    <dgm:effectClrLst/>
    <dgm:txLinClrLst/>
    <dgm:txFillClrLst meth="repeat">
      <a:schemeClr val="dk1"/>
    </dgm:txFillClrLst>
    <dgm:txEffectClrLst/>
  </dgm:styleLbl>
  <dgm:styleLbl name="fgAcc2">
    <dgm:fillClrLst meth="repeat">
      <a:schemeClr val="lt1">
        <a:alpha val="90%"/>
      </a:schemeClr>
    </dgm:fillClrLst>
    <dgm:linClrLst>
      <a:schemeClr val="accent5"/>
    </dgm:linClrLst>
    <dgm:effectClrLst/>
    <dgm:txLinClrLst/>
    <dgm:txFillClrLst meth="repeat">
      <a:schemeClr val="dk1"/>
    </dgm:txFillClrLst>
    <dgm:txEffectClrLst/>
  </dgm:styleLbl>
  <dgm:styleLbl name="fgAcc3">
    <dgm:fillClrLst meth="repeat">
      <a:schemeClr val="lt1">
        <a:alpha val="90%"/>
      </a:schemeClr>
    </dgm:fillClrLst>
    <dgm:linClrLst>
      <a:schemeClr val="accent6"/>
    </dgm:linClrLst>
    <dgm:effectClrLst/>
    <dgm:txLinClrLst/>
    <dgm:txFillClrLst meth="repeat">
      <a:schemeClr val="dk1"/>
    </dgm:txFillClrLst>
    <dgm:txEffectClrLst/>
  </dgm:styleLbl>
  <dgm:styleLbl name="fgAcc4">
    <dgm:fillClrLst meth="repeat">
      <a:schemeClr val="lt1">
        <a:alpha val="90%"/>
      </a:schemeClr>
    </dgm:fillClrLst>
    <dgm:linClrLst>
      <a:schemeClr val="accent1"/>
    </dgm:linClrLst>
    <dgm:effectClrLst/>
    <dgm:txLinClrLst/>
    <dgm:txFillClrLst meth="repeat">
      <a:schemeClr val="dk1"/>
    </dgm:txFillClrLst>
    <dgm:txEffectClrLst/>
  </dgm:styleLbl>
  <dgm:styleLbl name="bgShp">
    <dgm:fillClrLst meth="repeat">
      <a:schemeClr val="accent4">
        <a:tint val="4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
        <a:alpha val="4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purl.oclc.org/ooxml/drawingml/diagram" xmlns:a="http://purl.oclc.org/ooxml/drawingml/main">
  <dgm:ptLst>
    <dgm:pt modelId="{7A9C21A2-238A-4BC3-A074-C843B14C2F24}" type="doc">
      <dgm:prSet loTypeId="urn:microsoft.com/office/officeart/2005/8/layout/venn1" loCatId="relationship" qsTypeId="urn:microsoft.com/office/officeart/2005/8/quickstyle/3d1" qsCatId="3D" csTypeId="urn:microsoft.com/office/officeart/2005/8/colors/colorful4" csCatId="colorful" phldr="1"/>
      <dgm:spPr/>
      <dgm:t>
        <a:bodyPr/>
        <a:lstStyle/>
        <a:p>
          <a:endParaRPr lang="zh-HK" altLang="en-US"/>
        </a:p>
      </dgm:t>
    </dgm:pt>
    <dgm:pt modelId="{A5433D5E-022A-43F6-A4E0-E661282C7991}">
      <dgm:prSet phldrT="[文字]"/>
      <dgm:spPr>
        <a:solidFill>
          <a:srgbClr val="FFFF00"/>
        </a:solidFill>
        <a:ln>
          <a:noFill/>
          <a:prstDash val="sysDot"/>
        </a:ln>
      </dgm:spPr>
      <dgm:t>
        <a:bodyPr/>
        <a:lstStyle/>
        <a:p>
          <a:r>
            <a:rPr lang="zh-HK" altLang="en-US" b="1" cap="none" spc="0" dirty="0" smtClean="0">
              <a:ln w="0"/>
              <a:solidFill>
                <a:schemeClr val="tx1"/>
              </a:solidFill>
              <a:effectLst>
                <a:outerShdw blurRad="38100" dist="25400" dir="5400000" algn="ctr" rotWithShape="0">
                  <a:srgbClr val="6E747A">
                    <a:alpha val="43%"/>
                  </a:srgbClr>
                </a:outerShdw>
              </a:effectLst>
            </a:rPr>
            <a:t>中上智能</a:t>
          </a:r>
          <a:endParaRPr lang="en-US" b="1" cap="none" spc="0" dirty="0">
            <a:ln w="0"/>
            <a:solidFill>
              <a:schemeClr val="tx1"/>
            </a:solidFill>
            <a:effectLst>
              <a:outerShdw blurRad="38100" dist="25400" dir="5400000" algn="ctr" rotWithShape="0">
                <a:srgbClr val="6E747A">
                  <a:alpha val="43%"/>
                </a:srgbClr>
              </a:outerShdw>
            </a:effectLst>
          </a:endParaRPr>
        </a:p>
      </dgm:t>
    </dgm:pt>
    <dgm:pt modelId="{74C935D1-7281-4F8B-A85A-EB48FC5216B4}" type="parTrans" cxnId="{C5ABE809-B481-4038-83B2-EC4C7503F936}">
      <dgm:prSet/>
      <dgm:spPr/>
      <dgm:t>
        <a:bodyPr/>
        <a:lstStyle/>
        <a:p>
          <a:endParaRPr lang="en-US" b="0" cap="none" spc="0">
            <a:ln w="0"/>
            <a:solidFill>
              <a:schemeClr val="accent1"/>
            </a:solidFill>
            <a:effectLst>
              <a:outerShdw blurRad="38100" dist="25400" dir="5400000" algn="ctr" rotWithShape="0">
                <a:srgbClr val="6E747A">
                  <a:alpha val="43%"/>
                </a:srgbClr>
              </a:outerShdw>
            </a:effectLst>
          </a:endParaRPr>
        </a:p>
      </dgm:t>
    </dgm:pt>
    <dgm:pt modelId="{C674DBF7-A25C-4984-AF97-2DF6AD370C1E}" type="sibTrans" cxnId="{C5ABE809-B481-4038-83B2-EC4C7503F936}">
      <dgm:prSet/>
      <dgm:spPr/>
      <dgm:t>
        <a:bodyPr/>
        <a:lstStyle/>
        <a:p>
          <a:endParaRPr lang="en-US" b="0" cap="none" spc="0">
            <a:ln w="0"/>
            <a:solidFill>
              <a:schemeClr val="accent1"/>
            </a:solidFill>
            <a:effectLst>
              <a:outerShdw blurRad="38100" dist="25400" dir="5400000" algn="ctr" rotWithShape="0">
                <a:srgbClr val="6E747A">
                  <a:alpha val="43%"/>
                </a:srgbClr>
              </a:outerShdw>
            </a:effectLst>
          </a:endParaRPr>
        </a:p>
      </dgm:t>
    </dgm:pt>
    <dgm:pt modelId="{54A429D2-D3F2-4B50-BF9D-7602BE4C62B3}">
      <dgm:prSet/>
      <dgm:spPr>
        <a:solidFill>
          <a:srgbClr val="00B050">
            <a:alpha val="50%"/>
          </a:srgbClr>
        </a:solidFill>
      </dgm:spPr>
      <dgm:t>
        <a:bodyPr/>
        <a:lstStyle/>
        <a:p>
          <a:r>
            <a:rPr lang="zh-HK" altLang="en-US" b="1" cap="none" spc="0" dirty="0">
              <a:ln w="0"/>
              <a:solidFill>
                <a:schemeClr val="tx1"/>
              </a:solidFill>
              <a:effectLst>
                <a:outerShdw blurRad="38100" dist="25400" dir="5400000" algn="ctr" rotWithShape="0">
                  <a:srgbClr val="6E747A">
                    <a:alpha val="43%"/>
                  </a:srgbClr>
                </a:outerShdw>
              </a:effectLst>
            </a:rPr>
            <a:t>創造力</a:t>
          </a:r>
        </a:p>
      </dgm:t>
    </dgm:pt>
    <dgm:pt modelId="{BFAAF6BB-CD85-46CB-B420-FAB787253E3D}" type="parTrans" cxnId="{68F2015C-D551-46DF-BE9F-4088127DB5CD}">
      <dgm:prSet/>
      <dgm:spPr/>
      <dgm:t>
        <a:bodyPr/>
        <a:lstStyle/>
        <a:p>
          <a:endParaRPr lang="zh-HK" altLang="en-US"/>
        </a:p>
      </dgm:t>
    </dgm:pt>
    <dgm:pt modelId="{A753D017-913C-44D4-AD48-BD47970D03EA}" type="sibTrans" cxnId="{68F2015C-D551-46DF-BE9F-4088127DB5CD}">
      <dgm:prSet/>
      <dgm:spPr/>
      <dgm:t>
        <a:bodyPr/>
        <a:lstStyle/>
        <a:p>
          <a:endParaRPr lang="zh-HK" altLang="en-US"/>
        </a:p>
      </dgm:t>
    </dgm:pt>
    <dgm:pt modelId="{3E9EFDA1-BFCA-444B-A7EE-8DD0B00A3DC4}">
      <dgm:prSet/>
      <dgm:spPr>
        <a:solidFill>
          <a:srgbClr val="CC0099">
            <a:alpha val="50%"/>
          </a:srgbClr>
        </a:solidFill>
      </dgm:spPr>
      <dgm:t>
        <a:bodyPr/>
        <a:lstStyle/>
        <a:p>
          <a:r>
            <a:rPr lang="zh-TW" altLang="en-US" b="1" cap="none" spc="0" dirty="0">
              <a:ln w="0"/>
              <a:solidFill>
                <a:schemeClr val="tx1"/>
              </a:solidFill>
              <a:effectLst>
                <a:outerShdw blurRad="38100" dist="25400" dir="5400000" algn="ctr" rotWithShape="0">
                  <a:srgbClr val="6E747A">
                    <a:alpha val="43%"/>
                  </a:srgbClr>
                </a:outerShdw>
              </a:effectLst>
            </a:rPr>
            <a:t>對某學問有工</a:t>
          </a:r>
          <a:r>
            <a:rPr lang="zh-TW" altLang="en-US" b="1" cap="none" spc="0" dirty="0" smtClean="0">
              <a:ln w="0"/>
              <a:solidFill>
                <a:schemeClr val="tx1"/>
              </a:solidFill>
              <a:effectLst>
                <a:outerShdw blurRad="38100" dist="25400" dir="5400000" algn="ctr" rotWithShape="0">
                  <a:srgbClr val="6E747A">
                    <a:alpha val="43%"/>
                  </a:srgbClr>
                </a:outerShdw>
              </a:effectLst>
            </a:rPr>
            <a:t>作</a:t>
          </a:r>
          <a:r>
            <a:rPr lang="zh-TW" altLang="en-US" b="1" dirty="0" smtClean="0"/>
            <a:t>的</a:t>
          </a:r>
          <a:r>
            <a:rPr lang="zh-HK" altLang="en-US" b="1" cap="none" spc="0" dirty="0" smtClean="0">
              <a:ln w="0"/>
              <a:solidFill>
                <a:schemeClr val="tx1"/>
              </a:solidFill>
              <a:effectLst>
                <a:outerShdw blurRad="38100" dist="25400" dir="5400000" algn="ctr" rotWithShape="0">
                  <a:srgbClr val="6E747A">
                    <a:alpha val="43%"/>
                  </a:srgbClr>
                </a:outerShdw>
              </a:effectLst>
            </a:rPr>
            <a:t>熱衷</a:t>
          </a:r>
          <a:endParaRPr lang="zh-HK" altLang="en-US" b="1" cap="none" spc="0" dirty="0">
            <a:ln w="0"/>
            <a:solidFill>
              <a:schemeClr val="tx1"/>
            </a:solidFill>
            <a:effectLst>
              <a:outerShdw blurRad="38100" dist="25400" dir="5400000" algn="ctr" rotWithShape="0">
                <a:srgbClr val="6E747A">
                  <a:alpha val="43%"/>
                </a:srgbClr>
              </a:outerShdw>
            </a:effectLst>
          </a:endParaRPr>
        </a:p>
      </dgm:t>
    </dgm:pt>
    <dgm:pt modelId="{71EED706-BD80-4851-A537-8799ACE94FD8}" type="parTrans" cxnId="{A06903BB-19EA-40FB-AA75-AF7D8DB086D0}">
      <dgm:prSet/>
      <dgm:spPr/>
      <dgm:t>
        <a:bodyPr/>
        <a:lstStyle/>
        <a:p>
          <a:endParaRPr lang="zh-HK" altLang="en-US"/>
        </a:p>
      </dgm:t>
    </dgm:pt>
    <dgm:pt modelId="{4ACE8C71-4729-4473-927A-C0C149C841D6}" type="sibTrans" cxnId="{A06903BB-19EA-40FB-AA75-AF7D8DB086D0}">
      <dgm:prSet/>
      <dgm:spPr/>
      <dgm:t>
        <a:bodyPr/>
        <a:lstStyle/>
        <a:p>
          <a:endParaRPr lang="zh-HK" altLang="en-US"/>
        </a:p>
      </dgm:t>
    </dgm:pt>
    <dgm:pt modelId="{462EBA74-52AF-44DD-8E03-797C05C7B80D}" type="pres">
      <dgm:prSet presAssocID="{7A9C21A2-238A-4BC3-A074-C843B14C2F24}" presName="compositeShape" presStyleCnt="0">
        <dgm:presLayoutVars>
          <dgm:chMax val="7"/>
          <dgm:dir/>
          <dgm:resizeHandles val="exact"/>
        </dgm:presLayoutVars>
      </dgm:prSet>
      <dgm:spPr/>
      <dgm:t>
        <a:bodyPr/>
        <a:lstStyle/>
        <a:p>
          <a:endParaRPr lang="zh-HK" altLang="en-US"/>
        </a:p>
      </dgm:t>
    </dgm:pt>
    <dgm:pt modelId="{F8F81258-82D5-4B55-827B-3347AF7B4FB2}" type="pres">
      <dgm:prSet presAssocID="{A5433D5E-022A-43F6-A4E0-E661282C7991}" presName="circ1" presStyleLbl="vennNode1" presStyleIdx="0" presStyleCnt="3" custScaleX="99.193%" custScaleY="107.923%" custLinFactNeighborX="-3.264%" custLinFactNeighborY="-1.519%"/>
      <dgm:spPr/>
      <dgm:t>
        <a:bodyPr/>
        <a:lstStyle/>
        <a:p>
          <a:endParaRPr lang="zh-HK" altLang="en-US"/>
        </a:p>
      </dgm:t>
    </dgm:pt>
    <dgm:pt modelId="{39332CC8-8361-4C5B-836B-94A9D9BDBAF5}" type="pres">
      <dgm:prSet presAssocID="{A5433D5E-022A-43F6-A4E0-E661282C7991}" presName="circ1Tx" presStyleLbl="revTx" presStyleIdx="0" presStyleCnt="0">
        <dgm:presLayoutVars>
          <dgm:chMax val="0"/>
          <dgm:chPref val="0"/>
          <dgm:bulletEnabled val="1"/>
        </dgm:presLayoutVars>
      </dgm:prSet>
      <dgm:spPr/>
      <dgm:t>
        <a:bodyPr/>
        <a:lstStyle/>
        <a:p>
          <a:endParaRPr lang="zh-HK" altLang="en-US"/>
        </a:p>
      </dgm:t>
    </dgm:pt>
    <dgm:pt modelId="{B552422A-506F-46C0-97A2-B1E00B8B4961}" type="pres">
      <dgm:prSet presAssocID="{3E9EFDA1-BFCA-444B-A7EE-8DD0B00A3DC4}" presName="circ2" presStyleLbl="vennNode1" presStyleIdx="1" presStyleCnt="3" custLinFactNeighborX="2.35%" custLinFactNeighborY="-12.112%"/>
      <dgm:spPr/>
      <dgm:t>
        <a:bodyPr/>
        <a:lstStyle/>
        <a:p>
          <a:endParaRPr lang="zh-HK" altLang="en-US"/>
        </a:p>
      </dgm:t>
    </dgm:pt>
    <dgm:pt modelId="{39F99456-5E75-47F1-93AD-94A7D8A802D2}" type="pres">
      <dgm:prSet presAssocID="{3E9EFDA1-BFCA-444B-A7EE-8DD0B00A3DC4}" presName="circ2Tx" presStyleLbl="revTx" presStyleIdx="0" presStyleCnt="0">
        <dgm:presLayoutVars>
          <dgm:chMax val="0"/>
          <dgm:chPref val="0"/>
          <dgm:bulletEnabled val="1"/>
        </dgm:presLayoutVars>
      </dgm:prSet>
      <dgm:spPr/>
      <dgm:t>
        <a:bodyPr/>
        <a:lstStyle/>
        <a:p>
          <a:endParaRPr lang="zh-HK" altLang="en-US"/>
        </a:p>
      </dgm:t>
    </dgm:pt>
    <dgm:pt modelId="{388ABE53-86F2-4CD1-A683-4C288858111C}" type="pres">
      <dgm:prSet presAssocID="{54A429D2-D3F2-4B50-BF9D-7602BE4C62B3}" presName="circ3" presStyleLbl="vennNode1" presStyleIdx="2" presStyleCnt="3" custLinFactNeighborX="3.724%" custLinFactNeighborY="-12.112%"/>
      <dgm:spPr/>
      <dgm:t>
        <a:bodyPr/>
        <a:lstStyle/>
        <a:p>
          <a:endParaRPr lang="zh-HK" altLang="en-US"/>
        </a:p>
      </dgm:t>
    </dgm:pt>
    <dgm:pt modelId="{BFF79CA7-0DFA-4729-8EAE-E90658C4B987}" type="pres">
      <dgm:prSet presAssocID="{54A429D2-D3F2-4B50-BF9D-7602BE4C62B3}" presName="circ3Tx" presStyleLbl="revTx" presStyleIdx="0" presStyleCnt="0">
        <dgm:presLayoutVars>
          <dgm:chMax val="0"/>
          <dgm:chPref val="0"/>
          <dgm:bulletEnabled val="1"/>
        </dgm:presLayoutVars>
      </dgm:prSet>
      <dgm:spPr/>
      <dgm:t>
        <a:bodyPr/>
        <a:lstStyle/>
        <a:p>
          <a:endParaRPr lang="zh-HK" altLang="en-US"/>
        </a:p>
      </dgm:t>
    </dgm:pt>
  </dgm:ptLst>
  <dgm:cxnLst>
    <dgm:cxn modelId="{8CEE37E1-1A98-44A5-BD68-64EA4C1971D4}" type="presOf" srcId="{A5433D5E-022A-43F6-A4E0-E661282C7991}" destId="{F8F81258-82D5-4B55-827B-3347AF7B4FB2}" srcOrd="0" destOrd="0" presId="urn:microsoft.com/office/officeart/2005/8/layout/venn1"/>
    <dgm:cxn modelId="{B89B7BFE-055A-4664-81D3-BFA4597A3435}" type="presOf" srcId="{54A429D2-D3F2-4B50-BF9D-7602BE4C62B3}" destId="{BFF79CA7-0DFA-4729-8EAE-E90658C4B987}" srcOrd="1" destOrd="0" presId="urn:microsoft.com/office/officeart/2005/8/layout/venn1"/>
    <dgm:cxn modelId="{E05CB85E-A29A-4E25-AD7C-A4428598751C}" type="presOf" srcId="{7A9C21A2-238A-4BC3-A074-C843B14C2F24}" destId="{462EBA74-52AF-44DD-8E03-797C05C7B80D}" srcOrd="0" destOrd="0" presId="urn:microsoft.com/office/officeart/2005/8/layout/venn1"/>
    <dgm:cxn modelId="{568B6790-01A2-4A27-A8E2-6BB5609A4934}" type="presOf" srcId="{A5433D5E-022A-43F6-A4E0-E661282C7991}" destId="{39332CC8-8361-4C5B-836B-94A9D9BDBAF5}" srcOrd="1" destOrd="0" presId="urn:microsoft.com/office/officeart/2005/8/layout/venn1"/>
    <dgm:cxn modelId="{68F2015C-D551-46DF-BE9F-4088127DB5CD}" srcId="{7A9C21A2-238A-4BC3-A074-C843B14C2F24}" destId="{54A429D2-D3F2-4B50-BF9D-7602BE4C62B3}" srcOrd="2" destOrd="0" parTransId="{BFAAF6BB-CD85-46CB-B420-FAB787253E3D}" sibTransId="{A753D017-913C-44D4-AD48-BD47970D03EA}"/>
    <dgm:cxn modelId="{19848BF5-0099-4F3F-859D-AF3DF7A0D149}" type="presOf" srcId="{3E9EFDA1-BFCA-444B-A7EE-8DD0B00A3DC4}" destId="{39F99456-5E75-47F1-93AD-94A7D8A802D2}" srcOrd="1" destOrd="0" presId="urn:microsoft.com/office/officeart/2005/8/layout/venn1"/>
    <dgm:cxn modelId="{F613F25E-1990-42BC-8208-4677C8AB456C}" type="presOf" srcId="{3E9EFDA1-BFCA-444B-A7EE-8DD0B00A3DC4}" destId="{B552422A-506F-46C0-97A2-B1E00B8B4961}" srcOrd="0" destOrd="0" presId="urn:microsoft.com/office/officeart/2005/8/layout/venn1"/>
    <dgm:cxn modelId="{C5ABE809-B481-4038-83B2-EC4C7503F936}" srcId="{7A9C21A2-238A-4BC3-A074-C843B14C2F24}" destId="{A5433D5E-022A-43F6-A4E0-E661282C7991}" srcOrd="0" destOrd="0" parTransId="{74C935D1-7281-4F8B-A85A-EB48FC5216B4}" sibTransId="{C674DBF7-A25C-4984-AF97-2DF6AD370C1E}"/>
    <dgm:cxn modelId="{11B01E29-6E06-4C04-8564-36074E246C6C}" type="presOf" srcId="{54A429D2-D3F2-4B50-BF9D-7602BE4C62B3}" destId="{388ABE53-86F2-4CD1-A683-4C288858111C}" srcOrd="0" destOrd="0" presId="urn:microsoft.com/office/officeart/2005/8/layout/venn1"/>
    <dgm:cxn modelId="{A06903BB-19EA-40FB-AA75-AF7D8DB086D0}" srcId="{7A9C21A2-238A-4BC3-A074-C843B14C2F24}" destId="{3E9EFDA1-BFCA-444B-A7EE-8DD0B00A3DC4}" srcOrd="1" destOrd="0" parTransId="{71EED706-BD80-4851-A537-8799ACE94FD8}" sibTransId="{4ACE8C71-4729-4473-927A-C0C149C841D6}"/>
    <dgm:cxn modelId="{4788CA0D-CA83-465B-B0C9-6B9295DEE9F0}" type="presParOf" srcId="{462EBA74-52AF-44DD-8E03-797C05C7B80D}" destId="{F8F81258-82D5-4B55-827B-3347AF7B4FB2}" srcOrd="0" destOrd="0" presId="urn:microsoft.com/office/officeart/2005/8/layout/venn1"/>
    <dgm:cxn modelId="{705CA76C-3318-4748-B3AE-8C5F40198F04}" type="presParOf" srcId="{462EBA74-52AF-44DD-8E03-797C05C7B80D}" destId="{39332CC8-8361-4C5B-836B-94A9D9BDBAF5}" srcOrd="1" destOrd="0" presId="urn:microsoft.com/office/officeart/2005/8/layout/venn1"/>
    <dgm:cxn modelId="{03B66EFC-F617-45B0-97F1-79D2C8DE9CA6}" type="presParOf" srcId="{462EBA74-52AF-44DD-8E03-797C05C7B80D}" destId="{B552422A-506F-46C0-97A2-B1E00B8B4961}" srcOrd="2" destOrd="0" presId="urn:microsoft.com/office/officeart/2005/8/layout/venn1"/>
    <dgm:cxn modelId="{455B5068-468A-4980-9527-63EC39C8EEAC}" type="presParOf" srcId="{462EBA74-52AF-44DD-8E03-797C05C7B80D}" destId="{39F99456-5E75-47F1-93AD-94A7D8A802D2}" srcOrd="3" destOrd="0" presId="urn:microsoft.com/office/officeart/2005/8/layout/venn1"/>
    <dgm:cxn modelId="{8A67EEA6-F5E3-40C4-B41F-650197CDE6A1}" type="presParOf" srcId="{462EBA74-52AF-44DD-8E03-797C05C7B80D}" destId="{388ABE53-86F2-4CD1-A683-4C288858111C}" srcOrd="4" destOrd="0" presId="urn:microsoft.com/office/officeart/2005/8/layout/venn1"/>
    <dgm:cxn modelId="{8C27E8EB-4DF7-4CA6-A7CB-8F758DBE7296}" type="presParOf" srcId="{462EBA74-52AF-44DD-8E03-797C05C7B80D}" destId="{BFF79CA7-0DFA-4729-8EAE-E90658C4B98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purl.oclc.org/ooxml/drawingml/diagram" xmlns:dsp="http://schemas.microsoft.com/office/drawing/2008/diagram" xmlns:a="http://purl.oclc.org/ooxml/drawingml/main">
  <dsp:spTree>
    <dsp:nvGrpSpPr>
      <dsp:cNvPr id="0" name=""/>
      <dsp:cNvGrpSpPr/>
    </dsp:nvGrpSpPr>
    <dsp:grpSpPr/>
    <dsp:sp modelId="{F8F81258-82D5-4B55-827B-3347AF7B4FB2}">
      <dsp:nvSpPr>
        <dsp:cNvPr id="0" name=""/>
        <dsp:cNvSpPr/>
      </dsp:nvSpPr>
      <dsp:spPr>
        <a:xfrm>
          <a:off x="3212634" y="0"/>
          <a:ext cx="2562333" cy="2787845"/>
        </a:xfrm>
        <a:prstGeom prst="ellipse">
          <a:avLst/>
        </a:prstGeom>
        <a:solidFill>
          <a:srgbClr val="FFFF00"/>
        </a:solidFill>
        <a:ln>
          <a:noFill/>
          <a:prstDash val="sysDot"/>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
            </a:lnSpc>
            <a:spcBef>
              <a:spcPct val="0%"/>
            </a:spcBef>
            <a:spcAft>
              <a:spcPct val="35%"/>
            </a:spcAft>
          </a:pPr>
          <a:r>
            <a:rPr lang="zh-HK" altLang="en-US" sz="3000" b="1" kern="1200" cap="none" spc="0" dirty="0" smtClean="0">
              <a:ln w="0"/>
              <a:solidFill>
                <a:schemeClr val="tx1"/>
              </a:solidFill>
              <a:effectLst>
                <a:outerShdw blurRad="38100" dist="25400" dir="5400000" algn="ctr" rotWithShape="0">
                  <a:srgbClr val="6E747A">
                    <a:alpha val="43%"/>
                  </a:srgbClr>
                </a:outerShdw>
              </a:effectLst>
            </a:rPr>
            <a:t>中上智能</a:t>
          </a:r>
          <a:endParaRPr lang="en-US" sz="3000" b="1" kern="1200" cap="none" spc="0" dirty="0">
            <a:ln w="0"/>
            <a:solidFill>
              <a:schemeClr val="tx1"/>
            </a:solidFill>
            <a:effectLst>
              <a:outerShdw blurRad="38100" dist="25400" dir="5400000" algn="ctr" rotWithShape="0">
                <a:srgbClr val="6E747A">
                  <a:alpha val="43%"/>
                </a:srgbClr>
              </a:outerShdw>
            </a:effectLst>
          </a:endParaRPr>
        </a:p>
      </dsp:txBody>
      <dsp:txXfrm>
        <a:off x="3554279" y="487872"/>
        <a:ext cx="1879044" cy="1254530"/>
      </dsp:txXfrm>
    </dsp:sp>
    <dsp:sp modelId="{B552422A-506F-46C0-97A2-B1E00B8B4961}">
      <dsp:nvSpPr>
        <dsp:cNvPr id="0" name=""/>
        <dsp:cNvSpPr/>
      </dsp:nvSpPr>
      <dsp:spPr>
        <a:xfrm>
          <a:off x="4279328" y="1406595"/>
          <a:ext cx="2583180" cy="2583180"/>
        </a:xfrm>
        <a:prstGeom prst="ellipse">
          <a:avLst/>
        </a:prstGeom>
        <a:solidFill>
          <a:srgbClr val="CC0099">
            <a:alpha val="5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
            </a:lnSpc>
            <a:spcBef>
              <a:spcPct val="0%"/>
            </a:spcBef>
            <a:spcAft>
              <a:spcPct val="35%"/>
            </a:spcAft>
          </a:pPr>
          <a:r>
            <a:rPr lang="zh-TW" altLang="en-US" sz="3000" b="1" kern="1200" cap="none" spc="0" dirty="0">
              <a:ln w="0"/>
              <a:solidFill>
                <a:schemeClr val="tx1"/>
              </a:solidFill>
              <a:effectLst>
                <a:outerShdw blurRad="38100" dist="25400" dir="5400000" algn="ctr" rotWithShape="0">
                  <a:srgbClr val="6E747A">
                    <a:alpha val="43%"/>
                  </a:srgbClr>
                </a:outerShdw>
              </a:effectLst>
            </a:rPr>
            <a:t>對某學問有工</a:t>
          </a:r>
          <a:r>
            <a:rPr lang="zh-TW" altLang="en-US" sz="3000" b="1" kern="1200" cap="none" spc="0" dirty="0" smtClean="0">
              <a:ln w="0"/>
              <a:solidFill>
                <a:schemeClr val="tx1"/>
              </a:solidFill>
              <a:effectLst>
                <a:outerShdw blurRad="38100" dist="25400" dir="5400000" algn="ctr" rotWithShape="0">
                  <a:srgbClr val="6E747A">
                    <a:alpha val="43%"/>
                  </a:srgbClr>
                </a:outerShdw>
              </a:effectLst>
            </a:rPr>
            <a:t>作</a:t>
          </a:r>
          <a:r>
            <a:rPr lang="zh-TW" altLang="en-US" sz="3000" b="1" kern="1200" dirty="0" smtClean="0"/>
            <a:t>的</a:t>
          </a:r>
          <a:r>
            <a:rPr lang="zh-HK" altLang="en-US" sz="3000" b="1" kern="1200" cap="none" spc="0" dirty="0" smtClean="0">
              <a:ln w="0"/>
              <a:solidFill>
                <a:schemeClr val="tx1"/>
              </a:solidFill>
              <a:effectLst>
                <a:outerShdw blurRad="38100" dist="25400" dir="5400000" algn="ctr" rotWithShape="0">
                  <a:srgbClr val="6E747A">
                    <a:alpha val="43%"/>
                  </a:srgbClr>
                </a:outerShdw>
              </a:effectLst>
            </a:rPr>
            <a:t>熱衷</a:t>
          </a:r>
          <a:endParaRPr lang="zh-HK" altLang="en-US" sz="3000" b="1" kern="1200" cap="none" spc="0" dirty="0">
            <a:ln w="0"/>
            <a:solidFill>
              <a:schemeClr val="tx1"/>
            </a:solidFill>
            <a:effectLst>
              <a:outerShdw blurRad="38100" dist="25400" dir="5400000" algn="ctr" rotWithShape="0">
                <a:srgbClr val="6E747A">
                  <a:alpha val="43%"/>
                </a:srgbClr>
              </a:outerShdw>
            </a:effectLst>
          </a:endParaRPr>
        </a:p>
      </dsp:txBody>
      <dsp:txXfrm>
        <a:off x="5069351" y="2073916"/>
        <a:ext cx="1549908" cy="1420749"/>
      </dsp:txXfrm>
    </dsp:sp>
    <dsp:sp modelId="{388ABE53-86F2-4CD1-A683-4C288858111C}">
      <dsp:nvSpPr>
        <dsp:cNvPr id="0" name=""/>
        <dsp:cNvSpPr/>
      </dsp:nvSpPr>
      <dsp:spPr>
        <a:xfrm>
          <a:off x="2450626" y="1406595"/>
          <a:ext cx="2583180" cy="2583180"/>
        </a:xfrm>
        <a:prstGeom prst="ellipse">
          <a:avLst/>
        </a:prstGeom>
        <a:solidFill>
          <a:srgbClr val="00B050">
            <a:alpha val="5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
            </a:lnSpc>
            <a:spcBef>
              <a:spcPct val="0%"/>
            </a:spcBef>
            <a:spcAft>
              <a:spcPct val="35%"/>
            </a:spcAft>
          </a:pPr>
          <a:r>
            <a:rPr lang="zh-HK" altLang="en-US" sz="3000" b="1" kern="1200" cap="none" spc="0" dirty="0">
              <a:ln w="0"/>
              <a:solidFill>
                <a:schemeClr val="tx1"/>
              </a:solidFill>
              <a:effectLst>
                <a:outerShdw blurRad="38100" dist="25400" dir="5400000" algn="ctr" rotWithShape="0">
                  <a:srgbClr val="6E747A">
                    <a:alpha val="43%"/>
                  </a:srgbClr>
                </a:outerShdw>
              </a:effectLst>
            </a:rPr>
            <a:t>創造力</a:t>
          </a:r>
        </a:p>
      </dsp:txBody>
      <dsp:txXfrm>
        <a:off x="2693876" y="2073916"/>
        <a:ext cx="1549908" cy="1420749"/>
      </dsp:txXfrm>
    </dsp:sp>
  </dsp:spTree>
</dsp:drawing>
</file>

<file path=ppt/diagrams/layout1.xml><?xml version="1.0" encoding="utf-8"?>
<dgm:layoutDef xmlns:dgm="http://purl.oclc.org/ooxml/drawingml/diagram" xmlns:a="http://purl.oclc.org/ooxml/drawingml/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purl.oclc.org/ooxml/officeDocument/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purl.oclc.org/ooxml/officeDocument/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purl.oclc.org/ooxml/officeDocument/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purl.oclc.org/ooxml/officeDocument/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purl.oclc.org/ooxml/officeDocument/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purl.oclc.org/ooxml/officeDocument/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purl.oclc.org/ooxml/officeDocument/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purl.oclc.org/ooxml/officeDocument/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purl.oclc.org/ooxml/officeDocument/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purl.oclc.org/ooxml/officeDocument/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purl.oclc.org/ooxml/officeDocument/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purl.oclc.org/ooxml/officeDocument/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purl.oclc.org/ooxml/officeDocument/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purl.oclc.org/ooxml/officeDocument/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purl.oclc.org/ooxml/officeDocument/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purl.oclc.org/ooxml/officeDocument/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purl.oclc.org/ooxml/drawingml/diagram" xmlns:a="http://purl.oclc.org/ooxml/drawingml/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purl.oclc.org/ooxml/officeDocument/relationships/image" Target="../media/image6.wmf"/><Relationship Id="rId1" Type="http://purl.oclc.org/ooxml/officeDocument/relationships/image" Target="../media/image5.wmf"/></Relationships>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5BEA4-BB77-4120-B6CE-006F499E0A69}" type="datetimeFigureOut">
              <a:rPr lang="zh-HK" altLang="en-US" smtClean="0"/>
              <a:t>23/10/2020</a:t>
            </a:fld>
            <a:endParaRPr lang="zh-HK"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E689A-8250-47FC-A85A-0016CFF55EB6}" type="slidenum">
              <a:rPr lang="zh-HK" altLang="en-US" smtClean="0"/>
              <a:t>‹#›</a:t>
            </a:fld>
            <a:endParaRPr lang="zh-HK" altLang="en-US"/>
          </a:p>
        </p:txBody>
      </p:sp>
    </p:spTree>
    <p:extLst>
      <p:ext uri="{BB962C8B-B14F-4D97-AF65-F5344CB8AC3E}">
        <p14:creationId xmlns:p14="http://schemas.microsoft.com/office/powerpoint/2010/main" val="320375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4.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6" Type="http://purl.oclc.org/ooxml/officeDocument/relationships/hyperlink" Target="http://www.guardian.co.uk/technology/2011/oct/06/steve-jobs-quotes" TargetMode="External"/><Relationship Id="rId21" Type="http://purl.oclc.org/ooxml/officeDocument/relationships/hyperlink" Target="http://www.guardian.co.uk/technology/2011/oct/11/steve-jobs-died-respiratory-arrest" TargetMode="External"/><Relationship Id="rId34" Type="http://purl.oclc.org/ooxml/officeDocument/relationships/hyperlink" Target="http://www.guardian.co.uk/technology/2011/aug/25/steve-jobs-resigns-apple-ceo?INTCMP=ILCNETTXT3487" TargetMode="External"/><Relationship Id="rId42" Type="http://purl.oclc.org/ooxml/officeDocument/relationships/hyperlink" Target="http://googleads.g.doubleclick.net/aclk?sa=l&amp;ai=B9Wg99DwcT-jhK9SjqwH30eH-DtW0qpoD1fX_o0a15KH1lgGAkE4QARgBIIW76A8oAzgAUPfa8fz7_____wFgya6hh9Cj2BCgAcOIvuEDsgESd3d3Lmd1YXJkaWFuLmNvLnVryAEB2gFEaHR0cDovL3d3dy5ndWFyZGlhbi5jby51ay90ZWNobm9sb2d5LzIwMTEvb2N0LzA2L3N0ZXZlLWpvYnMtb2JpdHVhcnn4AQGAAgHAAgnIAo2Lgi2oAwH1AwAAAAT1AzAAAAE&amp;num=1&amp;sig=AOD64_1MjF9YAgs6HHsFIoqQL3D61Lq4cw&amp;client=ca-guardian_js&amp;adurl=http://www.robbinsmadanestraining.com/landing-site/pages/nasc/index.php?utm_source=Google&amp;utm_medium=Search&amp;utm_campaign=N.America_Coaching" TargetMode="External"/><Relationship Id="rId47" Type="http://purl.oclc.org/ooxml/officeDocument/relationships/hyperlink" Target="http://www.guardian.co.uk/government-computing-network/2012/jan/20/westminster-triborough-back-office#start-of-comments" TargetMode="External"/><Relationship Id="rId50" Type="http://purl.oclc.org/ooxml/officeDocument/relationships/hyperlink" Target="http://www.guardian.co.uk/technology/2011/oct/06/steve-jobs-obituary#att-most-viewed" TargetMode="External"/><Relationship Id="rId55" Type="http://purl.oclc.org/ooxml/officeDocument/relationships/hyperlink" Target="http://www.guardian.co.uk/technology/2012/jan/22/john-naughton-kodak-lessons" TargetMode="External"/><Relationship Id="rId63" Type="http://purl.oclc.org/ooxml/officeDocument/relationships/hyperlink" Target="http://www.guardianbookshop.co.uk/BerteShopWeb/viewProduct.do?ISBN=9781905814046" TargetMode="External"/><Relationship Id="rId68" Type="http://purl.oclc.org/ooxml/officeDocument/relationships/hyperlink" Target="http://jobs.guardian.co.uk/charity/?INTCMP=JB2_TECHN" TargetMode="External"/><Relationship Id="rId76" Type="http://purl.oclc.org/ooxml/officeDocument/relationships/hyperlink" Target="http://jobs.guardian.co.uk/jobs/sales" TargetMode="External"/><Relationship Id="rId84" Type="http://purl.oclc.org/ooxml/officeDocument/relationships/hyperlink" Target="http://www.guardian.co.uk/technology/computing?INTCMP=ILCNETTXT3487" TargetMode="External"/><Relationship Id="rId89" Type="http://purl.oclc.org/ooxml/officeDocument/relationships/hyperlink" Target="http://www.guardian.co.uk/technology/2011/oct/06/steve-jobs-world-pays-tribute?INTCMP=ILCNETTXT3487" TargetMode="External"/><Relationship Id="rId97" Type="http://purl.oclc.org/ooxml/officeDocument/relationships/hyperlink" Target="http://www.guardian.co.uk/technology/2011/oct/06/steve-jobs-obituary#history-link-box" TargetMode="External"/><Relationship Id="rId7" Type="http://purl.oclc.org/ooxml/officeDocument/relationships/hyperlink" Target="http://www.guardian.co.uk/technology/apple" TargetMode="External"/><Relationship Id="rId71" Type="http://purl.oclc.org/ooxml/officeDocument/relationships/hyperlink" Target="http://jobs.guardian.co.uk/government/?INTCMP=JB2_TECHN" TargetMode="External"/><Relationship Id="rId92" Type="http://purl.oclc.org/ooxml/officeDocument/relationships/hyperlink" Target="http://www.guardian.co.uk/technology/2011/oct/06/steve-jobs-dies-apple-statement?INTCMP=ILCNETTXT3487" TargetMode="External"/><Relationship Id="rId2" Type="http://purl.oclc.org/ooxml/officeDocument/relationships/slide" Target="../slides/slide30.xml"/><Relationship Id="rId16" Type="http://purl.oclc.org/ooxml/officeDocument/relationships/hyperlink" Target="http://www.guardian.co.uk/technology/2011/oct/06/steve-jobs-the-best-tributes" TargetMode="External"/><Relationship Id="rId29" Type="http://purl.oclc.org/ooxml/officeDocument/relationships/hyperlink" Target="http://www.guardian.co.uk/commentisfree/2011/oct/06/steve-jobs-think-different-editorial" TargetMode="External"/><Relationship Id="rId11" Type="http://purl.oclc.org/ooxml/officeDocument/relationships/hyperlink" Target="http://www.guardian.co.uk/technology/2011/oct/16/steve-jobs-honoured-silicon-valley" TargetMode="External"/><Relationship Id="rId24" Type="http://purl.oclc.org/ooxml/officeDocument/relationships/hyperlink" Target="http://www.guardian.co.uk/technology/2011/oct/06/steve-jobs-timeline-apple" TargetMode="External"/><Relationship Id="rId32" Type="http://purl.oclc.org/ooxml/officeDocument/relationships/hyperlink" Target="http://www.guardian.co.uk/technology/2011/oct/06/steve-jobs-quotes?INTCMP=ILCNETTXT3487" TargetMode="External"/><Relationship Id="rId37" Type="http://purl.oclc.org/ooxml/officeDocument/relationships/hyperlink" Target="http://www.guardian.co.uk/share/1643658" TargetMode="External"/><Relationship Id="rId40" Type="http://purl.oclc.org/ooxml/officeDocument/relationships/hyperlink" Target="http://www.guardian.co.uk/technology/2011/oct/06/steve-jobs-obituary" TargetMode="External"/><Relationship Id="rId45" Type="http://purl.oclc.org/ooxml/officeDocument/relationships/hyperlink" Target="http://www.guardian.co.uk/government-computing-network" TargetMode="External"/><Relationship Id="rId53" Type="http://purl.oclc.org/ooxml/officeDocument/relationships/hyperlink" Target="http://www.guardian.co.uk/technology/2012/jan/22/rick-falkvinge-swedish-radical-web-freedoms" TargetMode="External"/><Relationship Id="rId58" Type="http://purl.oclc.org/ooxml/officeDocument/relationships/hyperlink" Target="http://www.guardian.co.uk/most-viewed/technology" TargetMode="External"/><Relationship Id="rId66" Type="http://purl.oclc.org/ooxml/officeDocument/relationships/hyperlink" Target="http://www.guardian.co.uk/lifeandstyle/shopping" TargetMode="External"/><Relationship Id="rId74" Type="http://purl.oclc.org/ooxml/officeDocument/relationships/hyperlink" Target="http://jobs.guardian.co.uk/marketing/?INTCMP=JB2_TECHN" TargetMode="External"/><Relationship Id="rId79" Type="http://purl.oclc.org/ooxml/officeDocument/relationships/hyperlink" Target="http://jobs.guardian.co.uk?INTCMP=JB2_TECHN" TargetMode="External"/><Relationship Id="rId87" Type="http://purl.oclc.org/ooxml/officeDocument/relationships/hyperlink" Target="http://www.guardian.co.uk/world/usa?INTCMP=ILCNETTXT3487" TargetMode="External"/><Relationship Id="rId5" Type="http://purl.oclc.org/ooxml/officeDocument/relationships/hyperlink" Target="http://www.guardian.co.uk/technology/stevejobs" TargetMode="External"/><Relationship Id="rId61" Type="http://purl.oclc.org/ooxml/officeDocument/relationships/hyperlink" Target="http://www.guardianbookshop.co.uk/BerteShopWeb/viewProduct.do?ISBN=9781119975366" TargetMode="External"/><Relationship Id="rId82" Type="http://purl.oclc.org/ooxml/officeDocument/relationships/hyperlink" Target="http://www.guardian.co.uk/technology?INTCMP=ILCNETTXT3487" TargetMode="External"/><Relationship Id="rId90" Type="http://purl.oclc.org/ooxml/officeDocument/relationships/hyperlink" Target="http://www.guardian.co.uk/technology/2011/oct/07/steve-jobs-biography-official-release?INTCMP=ILCNETTXT3487" TargetMode="External"/><Relationship Id="rId95" Type="http://purl.oclc.org/ooxml/officeDocument/relationships/hyperlink" Target="http://www.guardian.co.uk/profile/jackschofield" TargetMode="External"/><Relationship Id="rId19" Type="http://purl.oclc.org/ooxml/officeDocument/relationships/hyperlink" Target="http://www.guardian.co.uk/technology/2011/oct/06/steve-jobs-apple-cofounder-dies" TargetMode="External"/><Relationship Id="rId14" Type="http://purl.oclc.org/ooxml/officeDocument/relationships/hyperlink" Target="http://www.guardian.co.uk/technology/blog/2011/oct/10/steve-jobs-seven-lessons" TargetMode="External"/><Relationship Id="rId22" Type="http://purl.oclc.org/ooxml/officeDocument/relationships/hyperlink" Target="http://www.guardian.co.uk/technology/2011/oct/07/steve-jobs-biography-official-release" TargetMode="External"/><Relationship Id="rId27" Type="http://purl.oclc.org/ooxml/officeDocument/relationships/hyperlink" Target="http://www.guardian.co.uk/commentisfree/2011/oct/07/steve-jobs-apple-fanboys" TargetMode="External"/><Relationship Id="rId30" Type="http://purl.oclc.org/ooxml/officeDocument/relationships/hyperlink" Target="http://www.guardian.co.uk/technology/2011/oct/07/steve-jobs-biography-rushed-out" TargetMode="External"/><Relationship Id="rId35" Type="http://purl.oclc.org/ooxml/officeDocument/relationships/hyperlink" Target="http://www.guardian.co.uk/technology/2011/oct/06/steve-jobs-obituary/print" TargetMode="External"/><Relationship Id="rId43" Type="http://purl.oclc.org/ooxml/officeDocument/relationships/hyperlink" Target="http://googleads.g.doubleclick.net/aclk?sa=l&amp;ai=BAyK09DwcT-jhK9SjqwH30eH-DpWRuvMBtaHmgRyFlKOLcYDjXBACGAIghbvoDygDOABQvKiOl_r_____AWDJrqGH0KPYEKAB-6yE-wOyARJ3d3cuZ3VhcmRpYW4uY28udWvIAQHaAURodHRwOi8vd3d3Lmd1YXJkaWFuLmNvLnVrL3RlY2hub2xvZ3kvMjAxMS9vY3QvMDYvc3RldmUtam9icy1vYml0dWFyefgBAcACCagDAfUDAAAABPUDMAAAAQ&amp;num=2&amp;sig=AOD64_2hMhyL9AnRWs6_Sp1KxsKv6HNjdA&amp;client=ca-guardian_js&amp;adurl=https://services.google.com/fb/forms/adwordscoupon/?site=na-gdn-dco&amp;utm_term=na-gdn-dco-3uc&amp;utm_source=na-gdn-dco-3uc&amp;utm_medium=ad&amp;utm_campaign=en" TargetMode="External"/><Relationship Id="rId48" Type="http://purl.oclc.org/ooxml/officeDocument/relationships/hyperlink" Target="http://www.guardian.co.uk/government-computing-network/2012/jan/20/dwp-hp-desktop-21" TargetMode="External"/><Relationship Id="rId56" Type="http://purl.oclc.org/ooxml/officeDocument/relationships/hyperlink" Target="http://www.guardian.co.uk/technology/2012/jan/20/megaupload-shutdown-guns-cars-cash-seized" TargetMode="External"/><Relationship Id="rId64" Type="http://purl.oclc.org/ooxml/officeDocument/relationships/hyperlink" Target="http://www.guardianoffers.co.uk/mall/productpage.cfm/GuardianOffers/TRUMEM1B/119268" TargetMode="External"/><Relationship Id="rId69" Type="http://purl.oclc.org/ooxml/officeDocument/relationships/hyperlink" Target="http://jobs.guardian.co.uk/education/?INTCMP=JB2_TECHN" TargetMode="External"/><Relationship Id="rId77" Type="http://purl.oclc.org/ooxml/officeDocument/relationships/hyperlink" Target="http://jobs.guardian.co.uk/jobs/senior-executive/?INTCMP=JB2_TECHN" TargetMode="External"/><Relationship Id="rId8" Type="http://purl.oclc.org/ooxml/officeDocument/relationships/hyperlink" Target="http://www.guardian.co.uk/world" TargetMode="External"/><Relationship Id="rId51" Type="http://purl.oclc.org/ooxml/officeDocument/relationships/hyperlink" Target="http://www.guardian.co.uk/technology/2011/oct/06/steve-jobs-obituary#most-zeitgeist" TargetMode="External"/><Relationship Id="rId72" Type="http://purl.oclc.org/ooxml/officeDocument/relationships/hyperlink" Target="http://jobs.guardian.co.uk/graduate/?INTCMP=JB2_TECHN" TargetMode="External"/><Relationship Id="rId80" Type="http://purl.oclc.org/ooxml/officeDocument/relationships/hyperlink" Target="http://jobs.guardian.co.uk/job/4394582/ios-software-developer/" TargetMode="External"/><Relationship Id="rId85" Type="http://purl.oclc.org/ooxml/officeDocument/relationships/hyperlink" Target="http://www.guardian.co.uk/technology/apple?INTCMP=ILCNETTXT3487" TargetMode="External"/><Relationship Id="rId93" Type="http://purl.oclc.org/ooxml/officeDocument/relationships/hyperlink" Target="http://www.guardian.co.uk/technology/2011/oct/31/steve-jobs-last-words?INTCMP=ILCNETTXT3487" TargetMode="External"/><Relationship Id="rId3" Type="http://purl.oclc.org/ooxml/officeDocument/relationships/hyperlink" Target="http://www.guardian.co.uk/help/accessibility" TargetMode="External"/><Relationship Id="rId12" Type="http://purl.oclc.org/ooxml/officeDocument/relationships/hyperlink" Target="http://www.guardian.co.uk/technology/2011/oct/10/steve-jobs-wasnt-a-god" TargetMode="External"/><Relationship Id="rId17" Type="http://purl.oclc.org/ooxml/officeDocument/relationships/hyperlink" Target="http://www.guardian.co.uk/technology/2011/oct/06/steve-jobs-changed-capitalism" TargetMode="External"/><Relationship Id="rId25" Type="http://purl.oclc.org/ooxml/officeDocument/relationships/hyperlink" Target="http://www.guardian.co.uk/technology/video/2011/oct/06/steve-jobs-life-career-video" TargetMode="External"/><Relationship Id="rId33" Type="http://purl.oclc.org/ooxml/officeDocument/relationships/hyperlink" Target="http://www.guardian.co.uk/technology/video/2011/oct/06/steve-jobs-tributes-apple-video?INTCMP=ILCNETTXT3487" TargetMode="External"/><Relationship Id="rId38" Type="http://purl.oclc.org/ooxml/officeDocument/relationships/hyperlink" Target="http://www.guardian.co.uk/users/clippings/add?r2PageId=1643658" TargetMode="External"/><Relationship Id="rId46" Type="http://purl.oclc.org/ooxml/officeDocument/relationships/hyperlink" Target="http://www.guardian.co.uk/government-computing-network/2012/jan/20/westminster-triborough-back-office" TargetMode="External"/><Relationship Id="rId59" Type="http://purl.oclc.org/ooxml/officeDocument/relationships/hyperlink" Target="http://www.guardianbookshop.co.uk/BerteShopWeb/viewProduct.do?ISBN=9780099116417" TargetMode="External"/><Relationship Id="rId67" Type="http://purl.oclc.org/ooxml/officeDocument/relationships/hyperlink" Target="http://jobs.guardian.co.uk/arts/?INTCMP=JB2_TECHN" TargetMode="External"/><Relationship Id="rId20" Type="http://purl.oclc.org/ooxml/officeDocument/relationships/hyperlink" Target="http://www.guardian.co.uk/technology/2011/oct/09/steve-jobs-stanford-commencement-address" TargetMode="External"/><Relationship Id="rId41" Type="http://purl.oclc.org/ooxml/officeDocument/relationships/hyperlink" Target="http://www.google.com/url?ct=abg&amp;q=https://www.google.com/adsense/support/bin/request.py?contact=abg_afc&amp;url=http://www.guardian.co.uk/technology/2011/oct/06/steve-jobs-obituary&amp;hl=en&amp;client=ca-guardian_js&amp;adU=RobbinsMadanesTraining.com&amp;adT=Become+a+Life+Coach&amp;adU=www.Google.com/AdWords&amp;adT=Pay-Per-Click+Advertising&amp;adU=www.lumosity.com&amp;adT=Brain+Training+Games&amp;gl=US&amp;hideleadgen=1&amp;usg=AFQjCNFuLU5v7OA2hFTyZ8dzhWgpHRFzKA" TargetMode="External"/><Relationship Id="rId54" Type="http://purl.oclc.org/ooxml/officeDocument/relationships/hyperlink" Target="http://www.guardian.co.uk/technology/2012/jan/22/sopa-pipa-johhn-naughton" TargetMode="External"/><Relationship Id="rId62" Type="http://purl.oclc.org/ooxml/officeDocument/relationships/hyperlink" Target="http://www.guardianbookshop.co.uk/BerteShopWeb/viewProduct.do?ISBN=9781847879073" TargetMode="External"/><Relationship Id="rId70" Type="http://purl.oclc.org/ooxml/officeDocument/relationships/hyperlink" Target="http://jobs.guardian.co.uk/environment/?INTCMP=JB2_TECHN" TargetMode="External"/><Relationship Id="rId75" Type="http://purl.oclc.org/ooxml/officeDocument/relationships/hyperlink" Target="http://jobs.guardian.co.uk/media/?INTCMP=JB2_TECHN" TargetMode="External"/><Relationship Id="rId83" Type="http://purl.oclc.org/ooxml/officeDocument/relationships/hyperlink" Target="http://www.guardian.co.uk/technology/stevejobs?INTCMP=ILCNETTXT3487" TargetMode="External"/><Relationship Id="rId88" Type="http://purl.oclc.org/ooxml/officeDocument/relationships/hyperlink" Target="http://www.guardian.co.uk/technology/2011/jan/17/apple-steve-jobs-leave?INTCMP=ILCNETTXT3487" TargetMode="External"/><Relationship Id="rId91" Type="http://purl.oclc.org/ooxml/officeDocument/relationships/hyperlink" Target="http://www.guardian.co.uk/technology/2011/oct/06/steve-jobs-apple-mastermind?INTCMP=ILCNETTXT3487" TargetMode="External"/><Relationship Id="rId96" Type="http://purl.oclc.org/ooxml/officeDocument/relationships/hyperlink" Target="http://www.guardian.co.uk" TargetMode="External"/><Relationship Id="rId1" Type="http://purl.oclc.org/ooxml/officeDocument/relationships/notesMaster" Target="../notesMasters/notesMaster1.xml"/><Relationship Id="rId6" Type="http://purl.oclc.org/ooxml/officeDocument/relationships/hyperlink" Target="http://www.guardian.co.uk/technology/computing" TargetMode="External"/><Relationship Id="rId15" Type="http://purl.oclc.org/ooxml/officeDocument/relationships/hyperlink" Target="http://www.guardian.co.uk/technology/2011/oct/06/steve-jobs-world-more-beautiful" TargetMode="External"/><Relationship Id="rId23" Type="http://purl.oclc.org/ooxml/officeDocument/relationships/hyperlink" Target="http://www.guardian.co.uk/technology/2011/oct/06/tributes-to-steve-jobs-apple" TargetMode="External"/><Relationship Id="rId28" Type="http://purl.oclc.org/ooxml/officeDocument/relationships/hyperlink" Target="http://www.guardian.co.uk/technology/2011/oct/06/steve-jobs-world-pays-tribute" TargetMode="External"/><Relationship Id="rId36" Type="http://purl.oclc.org/ooxml/officeDocument/relationships/hyperlink" Target="http://www.guardian.co.uk/email/1643658" TargetMode="External"/><Relationship Id="rId49" Type="http://purl.oclc.org/ooxml/officeDocument/relationships/hyperlink" Target="http://www.guardian.co.uk/government-computing-network/2012/jan/20/dwp-hp-desktop-21#start-of-comments" TargetMode="External"/><Relationship Id="rId57" Type="http://purl.oclc.org/ooxml/officeDocument/relationships/hyperlink" Target="http://www.guardian.co.uk/technology/2011/sep/25/50-best-ipad-apps-apple" TargetMode="External"/><Relationship Id="rId10" Type="http://purl.oclc.org/ooxml/officeDocument/relationships/hyperlink" Target="http://www.guardian.co.uk/tone/obituaries" TargetMode="External"/><Relationship Id="rId31" Type="http://purl.oclc.org/ooxml/officeDocument/relationships/hyperlink" Target="http://www.guardian.co.uk/technology/2011/oct/06/steve-jobs-timeline-apple?INTCMP=ILCNETTXT3487" TargetMode="External"/><Relationship Id="rId44" Type="http://purl.oclc.org/ooxml/officeDocument/relationships/hyperlink" Target="http://googleads.g.doubleclick.net/aclk?sa=l&amp;ai=BbyJI9DwcT-jhK9SjqwH30eH-DtH5zYECqZmvkhrD69q6JdDSPRADGAMghbvoDygDOABQ7ryk2fz_____AWDJrqGH0KPYEKAB-4jq-AOyARJ3d3cuZ3VhcmRpYW4uY28udWvIAQHaAURodHRwOi8vd3d3Lmd1YXJkaWFuLmNvLnVrL3RlY2hub2xvZ3kvMjAxMS9vY3QvMDYvc3RldmUtam9icy1vYml0dWFyeYACAcACAcgC8Z_xBKgDAfUDAAAABPUDMAAAAQ&amp;num=3&amp;sig=AOD64_2hcL9Usz8F7qOlxTg8_qS1P_H3MQ&amp;client=ca-guardian_js&amp;adurl=http://www.lumosity.com/landing?refer=827&amp;a=BTG-Designed_Text_Text&amp;Network=Content&amp;kw=&amp;ad=6932277281&amp;SiteTarget=guardian.co.uk" TargetMode="External"/><Relationship Id="rId52" Type="http://purl.oclc.org/ooxml/officeDocument/relationships/hyperlink" Target="http://www.guardian.co.uk/technology/2011/oct/06/steve-jobs-obituary#att-latest" TargetMode="External"/><Relationship Id="rId60" Type="http://purl.oclc.org/ooxml/officeDocument/relationships/hyperlink" Target="http://www.guardianbookshop.co.uk/BerteShopWeb/viewProduct.do?ISBN=9780748782963" TargetMode="External"/><Relationship Id="rId65" Type="http://purl.oclc.org/ooxml/officeDocument/relationships/hyperlink" Target="http://www.guardianoffers.co.uk/" TargetMode="External"/><Relationship Id="rId73" Type="http://purl.oclc.org/ooxml/officeDocument/relationships/hyperlink" Target="http://jobs.guardian.co.uk/jobs/health/?INTCMP=JB2_TECHN" TargetMode="External"/><Relationship Id="rId78" Type="http://purl.oclc.org/ooxml/officeDocument/relationships/hyperlink" Target="http://jobs.guardian.co.uk/social-care/?INTCMP=JB2_TECHN" TargetMode="External"/><Relationship Id="rId81" Type="http://purl.oclc.org/ooxml/officeDocument/relationships/hyperlink" Target="http://jobs.guardian.co.uk/employer/203517/guardian-news-and-media/" TargetMode="External"/><Relationship Id="rId86" Type="http://purl.oclc.org/ooxml/officeDocument/relationships/hyperlink" Target="http://www.guardian.co.uk/world?INTCMP=ILCNETTXT3487" TargetMode="External"/><Relationship Id="rId94" Type="http://purl.oclc.org/ooxml/officeDocument/relationships/hyperlink" Target="http://www.reddit.com/submit?url=http://www.guardian.co.uk/technology/2011/oct/06/steve-jobs-obituary&amp;title=" TargetMode="External"/><Relationship Id="rId4" Type="http://purl.oclc.org/ooxml/officeDocument/relationships/hyperlink" Target="http://www.guardian.co.uk/technology" TargetMode="External"/><Relationship Id="rId9" Type="http://purl.oclc.org/ooxml/officeDocument/relationships/hyperlink" Target="http://www.guardian.co.uk/world/usa" TargetMode="External"/><Relationship Id="rId13" Type="http://purl.oclc.org/ooxml/officeDocument/relationships/hyperlink" Target="http://www.guardian.co.uk/film/2011/oct/10/steve-jobs-movie-sony-biopic" TargetMode="External"/><Relationship Id="rId18" Type="http://purl.oclc.org/ooxml/officeDocument/relationships/hyperlink" Target="http://www.guardian.co.uk/world/picture/2011/oct/07/steve-jobs-shrine-beijing-apple" TargetMode="External"/><Relationship Id="rId39" Type="http://purl.oclc.org/ooxml/officeDocument/relationships/hyperlink" Target="http://www.guardian.co.uk/contactus/1643658" TargetMode="Externa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330C59F-24AC-452E-9FEF-DC41CDE120BC}" type="slidenum">
              <a:rPr lang="en-US" altLang="zh-TW"/>
              <a:pPr/>
              <a:t>14</a:t>
            </a:fld>
            <a:endParaRPr lang="en-US" altLang="zh-TW"/>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pPr eaLnBrk="1" hangingPunct="1"/>
            <a:endParaRPr lang="zh-TW" altLang="zh-TW"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55330736"/>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
              </a:lnSpc>
              <a:spcBef>
                <a:spcPct val="0%"/>
              </a:spcBef>
            </a:pPr>
            <a:r>
              <a:rPr lang="zh-HK" altLang="zh-TW" sz="300" smtClean="0"/>
              <a:t>Jobs was a quintessential Silicon Valley hero, following on from HP's Bill Hewlett and David Packard and preceding Google's Larry Page and Sergey Brin. He built one of the world's richest and most successful corporations against all the odds, using his own taste, talents and willpower. He was, of course, in the right place at the right time – the start of the personal computer industry – and he was well placed to catch the wave as analogue industries changed from vinyl, tapes, film, paper and other physical formats to digital ones. But Jobs was unique in his ability to ride that wave, and shape it in ways that no rival could emulate.</a:t>
            </a:r>
          </a:p>
          <a:p>
            <a:pPr>
              <a:lnSpc>
                <a:spcPct val="80%"/>
              </a:lnSpc>
              <a:spcBef>
                <a:spcPct val="0%"/>
              </a:spcBef>
            </a:pPr>
            <a:r>
              <a:rPr lang="zh-HK" altLang="zh-TW" sz="300" smtClean="0"/>
              <a:t>Jobs is survived by his wife, Laurene Powell, whom he married in a Buddhist ceremony in 1991, and their children, Reed, Erin and Eve; by Lisa; and by a sister, the novelist Mona Simpson.</a:t>
            </a:r>
          </a:p>
          <a:p>
            <a:pPr>
              <a:lnSpc>
                <a:spcPct val="80%"/>
              </a:lnSpc>
              <a:spcBef>
                <a:spcPct val="0%"/>
              </a:spcBef>
            </a:pPr>
            <a:r>
              <a:rPr lang="zh-HK" altLang="zh-TW" sz="300" i="1" smtClean="0"/>
              <a:t>• </a:t>
            </a:r>
            <a:r>
              <a:rPr lang="zh-HK" altLang="zh-TW" sz="300" smtClean="0"/>
              <a:t>Steven Paul Jobs, businessman, born 24 February 1955; died 5 October 2011</a:t>
            </a:r>
          </a:p>
          <a:p>
            <a:pPr>
              <a:lnSpc>
                <a:spcPct val="80%"/>
              </a:lnSpc>
              <a:spcBef>
                <a:spcPct val="0%"/>
              </a:spcBef>
            </a:pPr>
            <a:r>
              <a:rPr lang="zh-HK" altLang="zh-TW" sz="300" smtClean="0">
                <a:hlinkClick r:id="rId3" tooltip="Increase text size"/>
              </a:rPr>
              <a:t>larger</a:t>
            </a:r>
            <a:r>
              <a:rPr lang="zh-HK" altLang="zh-TW" sz="300" smtClean="0"/>
              <a:t> | </a:t>
            </a:r>
            <a:r>
              <a:rPr lang="zh-HK" altLang="zh-TW" sz="300" smtClean="0">
                <a:hlinkClick r:id="rId3" tooltip="Decrease text size"/>
              </a:rPr>
              <a:t>smaller</a:t>
            </a:r>
            <a:r>
              <a:rPr lang="zh-HK" altLang="zh-TW" sz="300" smtClean="0"/>
              <a:t> </a:t>
            </a:r>
          </a:p>
          <a:p>
            <a:pPr>
              <a:lnSpc>
                <a:spcPct val="80%"/>
              </a:lnSpc>
              <a:spcBef>
                <a:spcPct val="0%"/>
              </a:spcBef>
            </a:pPr>
            <a:r>
              <a:rPr lang="zh-HK" altLang="zh-TW" sz="300" b="1" smtClean="0">
                <a:hlinkClick r:id="rId4"/>
              </a:rPr>
              <a:t>Technology</a:t>
            </a:r>
            <a:endParaRPr lang="zh-HK" altLang="zh-TW" sz="300" b="1" smtClean="0"/>
          </a:p>
          <a:p>
            <a:pPr>
              <a:lnSpc>
                <a:spcPct val="80%"/>
              </a:lnSpc>
              <a:spcBef>
                <a:spcPct val="0%"/>
              </a:spcBef>
            </a:pPr>
            <a:r>
              <a:rPr lang="zh-HK" altLang="zh-TW" sz="300" smtClean="0">
                <a:hlinkClick r:id="rId5"/>
              </a:rPr>
              <a:t>Steve Jobs</a:t>
            </a:r>
            <a:r>
              <a:rPr lang="zh-HK" altLang="zh-TW" sz="300" smtClean="0"/>
              <a:t> · </a:t>
            </a:r>
          </a:p>
          <a:p>
            <a:pPr>
              <a:lnSpc>
                <a:spcPct val="80%"/>
              </a:lnSpc>
              <a:spcBef>
                <a:spcPct val="0%"/>
              </a:spcBef>
            </a:pPr>
            <a:r>
              <a:rPr lang="zh-HK" altLang="zh-TW" sz="300" smtClean="0">
                <a:hlinkClick r:id="rId6"/>
              </a:rPr>
              <a:t>Computing</a:t>
            </a:r>
            <a:r>
              <a:rPr lang="zh-HK" altLang="zh-TW" sz="300" smtClean="0"/>
              <a:t> · </a:t>
            </a:r>
          </a:p>
          <a:p>
            <a:pPr>
              <a:lnSpc>
                <a:spcPct val="80%"/>
              </a:lnSpc>
              <a:spcBef>
                <a:spcPct val="0%"/>
              </a:spcBef>
            </a:pPr>
            <a:r>
              <a:rPr lang="zh-HK" altLang="zh-TW" sz="300" smtClean="0">
                <a:hlinkClick r:id="rId7"/>
              </a:rPr>
              <a:t>Apple</a:t>
            </a:r>
            <a:r>
              <a:rPr lang="zh-HK" altLang="zh-TW" sz="300" smtClean="0"/>
              <a:t> </a:t>
            </a:r>
          </a:p>
          <a:p>
            <a:pPr>
              <a:lnSpc>
                <a:spcPct val="80%"/>
              </a:lnSpc>
              <a:spcBef>
                <a:spcPct val="0%"/>
              </a:spcBef>
            </a:pPr>
            <a:r>
              <a:rPr lang="zh-HK" altLang="zh-TW" sz="300" b="1" smtClean="0">
                <a:hlinkClick r:id="rId8"/>
              </a:rPr>
              <a:t>World news</a:t>
            </a:r>
            <a:endParaRPr lang="zh-HK" altLang="zh-TW" sz="300" b="1" smtClean="0"/>
          </a:p>
          <a:p>
            <a:pPr>
              <a:lnSpc>
                <a:spcPct val="80%"/>
              </a:lnSpc>
              <a:spcBef>
                <a:spcPct val="0%"/>
              </a:spcBef>
            </a:pPr>
            <a:r>
              <a:rPr lang="zh-HK" altLang="zh-TW" sz="300" smtClean="0">
                <a:hlinkClick r:id="rId9"/>
              </a:rPr>
              <a:t>United States</a:t>
            </a:r>
            <a:r>
              <a:rPr lang="zh-HK" altLang="zh-TW" sz="300" smtClean="0"/>
              <a:t> </a:t>
            </a:r>
          </a:p>
          <a:p>
            <a:pPr>
              <a:lnSpc>
                <a:spcPct val="80%"/>
              </a:lnSpc>
              <a:spcBef>
                <a:spcPct val="0%"/>
              </a:spcBef>
            </a:pPr>
            <a:r>
              <a:rPr lang="zh-HK" altLang="zh-TW" sz="300" smtClean="0">
                <a:hlinkClick r:id="rId10"/>
              </a:rPr>
              <a:t>More obituaries </a:t>
            </a:r>
            <a:endParaRPr lang="zh-HK" altLang="zh-TW" sz="300" smtClean="0"/>
          </a:p>
          <a:p>
            <a:pPr>
              <a:lnSpc>
                <a:spcPct val="80%"/>
              </a:lnSpc>
              <a:spcBef>
                <a:spcPct val="0%"/>
              </a:spcBef>
            </a:pPr>
            <a:r>
              <a:rPr lang="zh-HK" altLang="zh-TW" sz="300" b="1" smtClean="0"/>
              <a:t>More on Steve Jobs</a:t>
            </a:r>
          </a:p>
          <a:p>
            <a:pPr>
              <a:lnSpc>
                <a:spcPct val="80%"/>
              </a:lnSpc>
              <a:spcBef>
                <a:spcPct val="0%"/>
              </a:spcBef>
            </a:pPr>
            <a:r>
              <a:rPr lang="zh-HK" altLang="zh-TW" sz="300" smtClean="0">
                <a:hlinkClick r:id="rId11"/>
              </a:rPr>
              <a:t>Steve Jobs honoured by Silicon Valley </a:t>
            </a:r>
            <a:endParaRPr lang="zh-HK" altLang="zh-TW" sz="300" smtClean="0"/>
          </a:p>
          <a:p>
            <a:pPr>
              <a:lnSpc>
                <a:spcPct val="80%"/>
              </a:lnSpc>
              <a:spcBef>
                <a:spcPct val="0%"/>
              </a:spcBef>
            </a:pPr>
            <a:r>
              <a:rPr lang="zh-HK" altLang="zh-TW" sz="300" smtClean="0"/>
              <a:t>Executives gather at Stanford University to celebrate life of Apple founder, who died of pancreatic cancer recently </a:t>
            </a:r>
          </a:p>
          <a:p>
            <a:pPr>
              <a:lnSpc>
                <a:spcPct val="80%"/>
              </a:lnSpc>
              <a:spcBef>
                <a:spcPct val="0%"/>
              </a:spcBef>
            </a:pPr>
            <a:r>
              <a:rPr lang="zh-HK" altLang="zh-TW" sz="300" smtClean="0">
                <a:hlinkClick r:id="rId12"/>
              </a:rPr>
              <a:t>Steve Jobs wasn't a god, but let's give him his due </a:t>
            </a:r>
            <a:endParaRPr lang="zh-HK" altLang="zh-TW" sz="300" smtClean="0"/>
          </a:p>
          <a:p>
            <a:pPr>
              <a:lnSpc>
                <a:spcPct val="80%"/>
              </a:lnSpc>
              <a:spcBef>
                <a:spcPct val="0%"/>
              </a:spcBef>
            </a:pPr>
            <a:r>
              <a:rPr lang="zh-HK" altLang="zh-TW" sz="300" smtClean="0">
                <a:hlinkClick r:id="rId13"/>
              </a:rPr>
              <a:t>Steve Jobs: the movie</a:t>
            </a:r>
            <a:r>
              <a:rPr lang="zh-HK" altLang="zh-TW" sz="300" smtClean="0"/>
              <a:t> </a:t>
            </a:r>
          </a:p>
          <a:p>
            <a:pPr>
              <a:lnSpc>
                <a:spcPct val="80%"/>
              </a:lnSpc>
              <a:spcBef>
                <a:spcPct val="0%"/>
              </a:spcBef>
            </a:pPr>
            <a:r>
              <a:rPr lang="zh-HK" altLang="zh-TW" sz="300" smtClean="0">
                <a:hlinkClick r:id="rId14"/>
              </a:rPr>
              <a:t>Seven lessons from Apple's founder </a:t>
            </a:r>
            <a:endParaRPr lang="zh-HK" altLang="zh-TW" sz="300" smtClean="0"/>
          </a:p>
          <a:p>
            <a:pPr>
              <a:lnSpc>
                <a:spcPct val="80%"/>
              </a:lnSpc>
              <a:spcBef>
                <a:spcPct val="0%"/>
              </a:spcBef>
            </a:pPr>
            <a:r>
              <a:rPr lang="zh-HK" altLang="zh-TW" sz="300" smtClean="0">
                <a:hlinkClick r:id="rId15"/>
              </a:rPr>
              <a:t>How Steve Jobs made the world more beautiful </a:t>
            </a:r>
            <a:endParaRPr lang="zh-HK" altLang="zh-TW" sz="300" smtClean="0"/>
          </a:p>
          <a:p>
            <a:pPr>
              <a:lnSpc>
                <a:spcPct val="80%"/>
              </a:lnSpc>
              <a:spcBef>
                <a:spcPct val="0%"/>
              </a:spcBef>
            </a:pPr>
            <a:r>
              <a:rPr lang="zh-HK" altLang="zh-TW" sz="300" smtClean="0">
                <a:hlinkClick r:id="rId16"/>
              </a:rPr>
              <a:t>Steve Jobs: the 10 best tributes </a:t>
            </a:r>
            <a:endParaRPr lang="zh-HK" altLang="zh-TW" sz="300" smtClean="0"/>
          </a:p>
          <a:p>
            <a:pPr>
              <a:lnSpc>
                <a:spcPct val="80%"/>
              </a:lnSpc>
              <a:spcBef>
                <a:spcPct val="0%"/>
              </a:spcBef>
            </a:pPr>
            <a:r>
              <a:rPr lang="zh-HK" altLang="zh-TW" sz="300" smtClean="0">
                <a:hlinkClick r:id="rId17"/>
              </a:rPr>
              <a:t>How Steve Jobs changed capitalism </a:t>
            </a:r>
            <a:endParaRPr lang="zh-HK" altLang="zh-TW" sz="300" smtClean="0"/>
          </a:p>
          <a:p>
            <a:pPr>
              <a:lnSpc>
                <a:spcPct val="80%"/>
              </a:lnSpc>
              <a:spcBef>
                <a:spcPct val="0%"/>
              </a:spcBef>
            </a:pPr>
            <a:r>
              <a:rPr lang="zh-HK" altLang="zh-TW" sz="300" smtClean="0">
                <a:hlinkClick r:id="rId18"/>
              </a:rPr>
              <a:t>Eyewitness: A shrine to Steve Jobs </a:t>
            </a:r>
            <a:endParaRPr lang="zh-HK" altLang="zh-TW" sz="300" smtClean="0"/>
          </a:p>
          <a:p>
            <a:pPr>
              <a:lnSpc>
                <a:spcPct val="80%"/>
              </a:lnSpc>
              <a:spcBef>
                <a:spcPct val="0%"/>
              </a:spcBef>
            </a:pPr>
            <a:r>
              <a:rPr lang="zh-HK" altLang="zh-TW" sz="300" smtClean="0">
                <a:hlinkClick r:id="rId19"/>
              </a:rPr>
              <a:t>Steve Jobs, Apple co-founder, dies</a:t>
            </a:r>
            <a:r>
              <a:rPr lang="zh-HK" altLang="zh-TW" sz="300" smtClean="0"/>
              <a:t> </a:t>
            </a:r>
          </a:p>
          <a:p>
            <a:pPr>
              <a:lnSpc>
                <a:spcPct val="80%"/>
              </a:lnSpc>
              <a:spcBef>
                <a:spcPct val="0%"/>
              </a:spcBef>
            </a:pPr>
            <a:r>
              <a:rPr lang="zh-HK" altLang="zh-TW" sz="300" smtClean="0">
                <a:hlinkClick r:id="rId20"/>
              </a:rPr>
              <a:t>Steve Jobs: Stanford commencement address, June 2005 </a:t>
            </a:r>
            <a:endParaRPr lang="zh-HK" altLang="zh-TW" sz="300" smtClean="0"/>
          </a:p>
          <a:p>
            <a:pPr>
              <a:lnSpc>
                <a:spcPct val="80%"/>
              </a:lnSpc>
              <a:spcBef>
                <a:spcPct val="0%"/>
              </a:spcBef>
            </a:pPr>
            <a:r>
              <a:rPr lang="zh-HK" altLang="zh-TW" sz="300" smtClean="0">
                <a:hlinkClick r:id="rId21"/>
              </a:rPr>
              <a:t>Steve Jobs died of respiratory arrest, death certificate reveals </a:t>
            </a:r>
            <a:endParaRPr lang="zh-HK" altLang="zh-TW" sz="300" smtClean="0"/>
          </a:p>
          <a:p>
            <a:pPr>
              <a:lnSpc>
                <a:spcPct val="80%"/>
              </a:lnSpc>
              <a:spcBef>
                <a:spcPct val="0%"/>
              </a:spcBef>
            </a:pPr>
            <a:r>
              <a:rPr lang="zh-HK" altLang="zh-TW" sz="300" smtClean="0">
                <a:hlinkClick r:id="rId22"/>
              </a:rPr>
              <a:t>Steve Jobs biography to be released on 24 October </a:t>
            </a:r>
            <a:endParaRPr lang="zh-HK" altLang="zh-TW" sz="300" smtClean="0"/>
          </a:p>
          <a:p>
            <a:pPr>
              <a:lnSpc>
                <a:spcPct val="80%"/>
              </a:lnSpc>
              <a:spcBef>
                <a:spcPct val="0%"/>
              </a:spcBef>
            </a:pPr>
            <a:r>
              <a:rPr lang="zh-HK" altLang="zh-TW" sz="300" smtClean="0">
                <a:hlinkClick r:id="rId23"/>
              </a:rPr>
              <a:t>Tributes: the world remembers his genius</a:t>
            </a:r>
            <a:r>
              <a:rPr lang="zh-HK" altLang="zh-TW" sz="300" smtClean="0"/>
              <a:t> </a:t>
            </a:r>
          </a:p>
          <a:p>
            <a:pPr>
              <a:lnSpc>
                <a:spcPct val="80%"/>
              </a:lnSpc>
              <a:spcBef>
                <a:spcPct val="0%"/>
              </a:spcBef>
            </a:pPr>
            <a:r>
              <a:rPr lang="zh-HK" altLang="zh-TW" sz="300" smtClean="0">
                <a:hlinkClick r:id="rId24"/>
              </a:rPr>
              <a:t>Rise of a pioneer: from parents' garage to world power</a:t>
            </a:r>
            <a:r>
              <a:rPr lang="zh-HK" altLang="zh-TW" sz="300" smtClean="0"/>
              <a:t> </a:t>
            </a:r>
          </a:p>
          <a:p>
            <a:pPr>
              <a:lnSpc>
                <a:spcPct val="80%"/>
              </a:lnSpc>
              <a:spcBef>
                <a:spcPct val="0%"/>
              </a:spcBef>
            </a:pPr>
            <a:r>
              <a:rPr lang="zh-HK" altLang="zh-TW" sz="300" smtClean="0">
                <a:hlinkClick r:id="rId25" tooltip="Video will start automatically on this page"/>
              </a:rPr>
              <a:t>The life and career of Apple's driving force</a:t>
            </a:r>
            <a:r>
              <a:rPr lang="zh-HK" altLang="zh-TW" sz="300" smtClean="0"/>
              <a:t> </a:t>
            </a:r>
          </a:p>
          <a:p>
            <a:pPr>
              <a:lnSpc>
                <a:spcPct val="80%"/>
              </a:lnSpc>
              <a:spcBef>
                <a:spcPct val="0%"/>
              </a:spcBef>
            </a:pPr>
            <a:r>
              <a:rPr lang="zh-HK" altLang="zh-TW" sz="300" smtClean="0">
                <a:hlinkClick r:id="rId26"/>
              </a:rPr>
              <a:t>Steve Jobs quotes: the man in his own words</a:t>
            </a:r>
            <a:r>
              <a:rPr lang="zh-HK" altLang="zh-TW" sz="300" smtClean="0"/>
              <a:t> </a:t>
            </a:r>
          </a:p>
          <a:p>
            <a:pPr>
              <a:lnSpc>
                <a:spcPct val="80%"/>
              </a:lnSpc>
              <a:spcBef>
                <a:spcPct val="0%"/>
              </a:spcBef>
            </a:pPr>
            <a:r>
              <a:rPr lang="zh-HK" altLang="zh-TW" sz="300" smtClean="0">
                <a:hlinkClick r:id="rId27"/>
              </a:rPr>
              <a:t>The day Steve Jobs crowned me king of the fanboys </a:t>
            </a:r>
            <a:endParaRPr lang="zh-HK" altLang="zh-TW" sz="300" smtClean="0"/>
          </a:p>
          <a:p>
            <a:pPr>
              <a:lnSpc>
                <a:spcPct val="80%"/>
              </a:lnSpc>
              <a:spcBef>
                <a:spcPct val="0%"/>
              </a:spcBef>
            </a:pPr>
            <a:r>
              <a:rPr lang="zh-HK" altLang="zh-TW" sz="300" smtClean="0">
                <a:hlinkClick r:id="rId28"/>
              </a:rPr>
              <a:t>Steve Jobs: the world pays tribute </a:t>
            </a:r>
            <a:endParaRPr lang="zh-HK" altLang="zh-TW" sz="300" smtClean="0"/>
          </a:p>
          <a:p>
            <a:pPr>
              <a:lnSpc>
                <a:spcPct val="80%"/>
              </a:lnSpc>
              <a:spcBef>
                <a:spcPct val="0%"/>
              </a:spcBef>
            </a:pPr>
            <a:r>
              <a:rPr lang="zh-HK" altLang="zh-TW" sz="300" smtClean="0">
                <a:hlinkClick r:id="rId29"/>
              </a:rPr>
              <a:t>Steve Jobs: think different </a:t>
            </a:r>
            <a:endParaRPr lang="zh-HK" altLang="zh-TW" sz="300" smtClean="0"/>
          </a:p>
          <a:p>
            <a:pPr>
              <a:lnSpc>
                <a:spcPct val="80%"/>
              </a:lnSpc>
              <a:spcBef>
                <a:spcPct val="0%"/>
              </a:spcBef>
            </a:pPr>
            <a:r>
              <a:rPr lang="zh-HK" altLang="zh-TW" sz="300" smtClean="0">
                <a:hlinkClick r:id="rId30"/>
              </a:rPr>
              <a:t>Steve Jobs authorised biography tops bestseller list on pre-orders </a:t>
            </a:r>
            <a:endParaRPr lang="zh-HK" altLang="zh-TW" sz="300" smtClean="0"/>
          </a:p>
          <a:p>
            <a:pPr>
              <a:lnSpc>
                <a:spcPct val="80%"/>
              </a:lnSpc>
              <a:spcBef>
                <a:spcPct val="0%"/>
              </a:spcBef>
            </a:pPr>
            <a:r>
              <a:rPr lang="zh-HK" altLang="zh-TW" sz="300" smtClean="0"/>
              <a:t>Related</a:t>
            </a:r>
          </a:p>
          <a:p>
            <a:pPr>
              <a:lnSpc>
                <a:spcPct val="80%"/>
              </a:lnSpc>
              <a:spcBef>
                <a:spcPct val="0%"/>
              </a:spcBef>
            </a:pPr>
            <a:r>
              <a:rPr lang="zh-HK" altLang="zh-TW" sz="300" smtClean="0"/>
              <a:t>6 Oct 2011</a:t>
            </a:r>
          </a:p>
          <a:p>
            <a:pPr>
              <a:lnSpc>
                <a:spcPct val="80%"/>
              </a:lnSpc>
              <a:spcBef>
                <a:spcPct val="0%"/>
              </a:spcBef>
            </a:pPr>
            <a:r>
              <a:rPr lang="zh-HK" altLang="zh-TW" sz="300" smtClean="0">
                <a:hlinkClick r:id="rId31"/>
              </a:rPr>
              <a:t>Steve Jobs: from parents' garage to world power</a:t>
            </a:r>
            <a:r>
              <a:rPr lang="zh-HK" altLang="zh-TW" sz="300" smtClean="0"/>
              <a:t> </a:t>
            </a:r>
          </a:p>
          <a:p>
            <a:pPr>
              <a:lnSpc>
                <a:spcPct val="80%"/>
              </a:lnSpc>
              <a:spcBef>
                <a:spcPct val="0%"/>
              </a:spcBef>
            </a:pPr>
            <a:r>
              <a:rPr lang="zh-HK" altLang="zh-TW" sz="300" smtClean="0"/>
              <a:t>6 Oct 2011</a:t>
            </a:r>
          </a:p>
          <a:p>
            <a:pPr>
              <a:lnSpc>
                <a:spcPct val="80%"/>
              </a:lnSpc>
              <a:spcBef>
                <a:spcPct val="0%"/>
              </a:spcBef>
            </a:pPr>
            <a:r>
              <a:rPr lang="zh-HK" altLang="zh-TW" sz="300" smtClean="0">
                <a:hlinkClick r:id="rId32"/>
              </a:rPr>
              <a:t>Steve Jobs quotes: the man in his own words</a:t>
            </a:r>
            <a:r>
              <a:rPr lang="zh-HK" altLang="zh-TW" sz="300" smtClean="0"/>
              <a:t> </a:t>
            </a:r>
          </a:p>
          <a:p>
            <a:pPr>
              <a:lnSpc>
                <a:spcPct val="80%"/>
              </a:lnSpc>
              <a:spcBef>
                <a:spcPct val="0%"/>
              </a:spcBef>
            </a:pPr>
            <a:r>
              <a:rPr lang="zh-HK" altLang="zh-TW" sz="300" smtClean="0"/>
              <a:t>6 Oct 2011</a:t>
            </a:r>
          </a:p>
          <a:p>
            <a:pPr>
              <a:lnSpc>
                <a:spcPct val="80%"/>
              </a:lnSpc>
              <a:spcBef>
                <a:spcPct val="0%"/>
              </a:spcBef>
            </a:pPr>
            <a:r>
              <a:rPr lang="zh-HK" altLang="zh-TW" sz="300" smtClean="0">
                <a:hlinkClick r:id="rId33"/>
              </a:rPr>
              <a:t>Steve Jobs tributes outside Apple's HQ - video</a:t>
            </a:r>
            <a:r>
              <a:rPr lang="zh-HK" altLang="zh-TW" sz="300" smtClean="0"/>
              <a:t> </a:t>
            </a:r>
          </a:p>
          <a:p>
            <a:pPr>
              <a:lnSpc>
                <a:spcPct val="80%"/>
              </a:lnSpc>
              <a:spcBef>
                <a:spcPct val="0%"/>
              </a:spcBef>
            </a:pPr>
            <a:r>
              <a:rPr lang="zh-HK" altLang="zh-TW" sz="300" smtClean="0"/>
              <a:t>25 Aug 2011</a:t>
            </a:r>
          </a:p>
          <a:p>
            <a:pPr>
              <a:lnSpc>
                <a:spcPct val="80%"/>
              </a:lnSpc>
              <a:spcBef>
                <a:spcPct val="0%"/>
              </a:spcBef>
            </a:pPr>
            <a:r>
              <a:rPr lang="zh-HK" altLang="zh-TW" sz="300" smtClean="0">
                <a:hlinkClick r:id="rId34"/>
              </a:rPr>
              <a:t>Steve Jobs resigns as Apple CEO</a:t>
            </a:r>
            <a:r>
              <a:rPr lang="zh-HK" altLang="zh-TW" sz="300" smtClean="0"/>
              <a:t> </a:t>
            </a:r>
          </a:p>
          <a:p>
            <a:pPr>
              <a:lnSpc>
                <a:spcPct val="80%"/>
              </a:lnSpc>
              <a:spcBef>
                <a:spcPct val="0%"/>
              </a:spcBef>
            </a:pPr>
            <a:r>
              <a:rPr lang="zh-HK" altLang="zh-TW" sz="300" smtClean="0">
                <a:hlinkClick r:id="rId35" tooltip="Link to a printer-friendly version"/>
              </a:rPr>
              <a:t>Printable version</a:t>
            </a:r>
            <a:endParaRPr lang="zh-HK" altLang="zh-TW" sz="300" smtClean="0"/>
          </a:p>
          <a:p>
            <a:pPr>
              <a:lnSpc>
                <a:spcPct val="80%"/>
              </a:lnSpc>
              <a:spcBef>
                <a:spcPct val="0%"/>
              </a:spcBef>
            </a:pPr>
            <a:r>
              <a:rPr lang="zh-HK" altLang="zh-TW" sz="300" smtClean="0">
                <a:hlinkClick r:id="rId36" tooltip="Opens an email form"/>
              </a:rPr>
              <a:t>Send to a friend</a:t>
            </a:r>
            <a:endParaRPr lang="zh-HK" altLang="zh-TW" sz="300" smtClean="0"/>
          </a:p>
          <a:p>
            <a:pPr>
              <a:lnSpc>
                <a:spcPct val="80%"/>
              </a:lnSpc>
              <a:spcBef>
                <a:spcPct val="0%"/>
              </a:spcBef>
            </a:pPr>
            <a:r>
              <a:rPr lang="zh-HK" altLang="zh-TW" sz="300" smtClean="0">
                <a:hlinkClick r:id="rId37" tooltip="Opens a share this page in a new window"/>
              </a:rPr>
              <a:t>Share</a:t>
            </a:r>
            <a:endParaRPr lang="zh-HK" altLang="zh-TW" sz="300" smtClean="0"/>
          </a:p>
          <a:p>
            <a:pPr>
              <a:lnSpc>
                <a:spcPct val="80%"/>
              </a:lnSpc>
              <a:spcBef>
                <a:spcPct val="0%"/>
              </a:spcBef>
            </a:pPr>
            <a:r>
              <a:rPr lang="zh-HK" altLang="zh-TW" sz="300" smtClean="0">
                <a:hlinkClick r:id="rId38" tooltip="Sends this page to your clippings file"/>
              </a:rPr>
              <a:t>Clip</a:t>
            </a:r>
            <a:endParaRPr lang="zh-HK" altLang="zh-TW" sz="300" smtClean="0"/>
          </a:p>
          <a:p>
            <a:pPr>
              <a:lnSpc>
                <a:spcPct val="80%"/>
              </a:lnSpc>
              <a:spcBef>
                <a:spcPct val="0%"/>
              </a:spcBef>
            </a:pPr>
            <a:r>
              <a:rPr lang="zh-HK" altLang="zh-TW" sz="300" smtClean="0">
                <a:hlinkClick r:id="rId39" tooltip="Displays contact data for guardian.co.uk"/>
              </a:rPr>
              <a:t>Contact us</a:t>
            </a:r>
            <a:endParaRPr lang="zh-HK" altLang="zh-TW" sz="300" smtClean="0"/>
          </a:p>
          <a:p>
            <a:pPr>
              <a:lnSpc>
                <a:spcPct val="80%"/>
              </a:lnSpc>
              <a:spcBef>
                <a:spcPct val="0%"/>
              </a:spcBef>
            </a:pPr>
            <a:r>
              <a:rPr lang="zh-HK" altLang="zh-TW" sz="300" smtClean="0">
                <a:hlinkClick r:id="rId40" tooltip="View the history of this article"/>
              </a:rPr>
              <a:t>Article history</a:t>
            </a:r>
            <a:endParaRPr lang="zh-HK" altLang="zh-TW" sz="300" smtClean="0"/>
          </a:p>
          <a:p>
            <a:pPr>
              <a:lnSpc>
                <a:spcPct val="80%"/>
              </a:lnSpc>
              <a:spcBef>
                <a:spcPct val="0%"/>
              </a:spcBef>
            </a:pPr>
            <a:r>
              <a:rPr lang="zh-HK" altLang="zh-TW" sz="300" b="1" smtClean="0">
                <a:hlinkClick r:id="rId41"/>
              </a:rPr>
              <a:t>Ads by Google</a:t>
            </a:r>
            <a:endParaRPr lang="zh-HK" altLang="zh-TW" sz="300" b="1" smtClean="0"/>
          </a:p>
          <a:p>
            <a:pPr>
              <a:lnSpc>
                <a:spcPct val="80%"/>
              </a:lnSpc>
              <a:spcBef>
                <a:spcPct val="0%"/>
              </a:spcBef>
            </a:pPr>
            <a:r>
              <a:rPr lang="zh-HK" altLang="zh-TW" sz="300" smtClean="0">
                <a:hlinkClick r:id="rId42"/>
              </a:rPr>
              <a:t>Become a Life Coach</a:t>
            </a:r>
            <a:endParaRPr lang="zh-HK" altLang="zh-TW" sz="300" smtClean="0"/>
          </a:p>
          <a:p>
            <a:pPr>
              <a:lnSpc>
                <a:spcPct val="80%"/>
              </a:lnSpc>
              <a:spcBef>
                <a:spcPct val="0%"/>
              </a:spcBef>
            </a:pPr>
            <a:r>
              <a:rPr lang="zh-HK" altLang="zh-TW" sz="300" smtClean="0"/>
              <a:t>Begin with 5hrs Free Video Access! Anthony Robbins &amp; Cloe Madanes.</a:t>
            </a:r>
          </a:p>
          <a:p>
            <a:pPr>
              <a:lnSpc>
                <a:spcPct val="80%"/>
              </a:lnSpc>
              <a:spcBef>
                <a:spcPct val="0%"/>
              </a:spcBef>
            </a:pPr>
            <a:r>
              <a:rPr lang="zh-HK" altLang="zh-TW" sz="300" smtClean="0">
                <a:hlinkClick r:id="rId42"/>
              </a:rPr>
              <a:t>RobbinsMadanesTraining.com</a:t>
            </a:r>
            <a:endParaRPr lang="zh-HK" altLang="zh-TW" sz="300" smtClean="0"/>
          </a:p>
          <a:p>
            <a:pPr>
              <a:lnSpc>
                <a:spcPct val="80%"/>
              </a:lnSpc>
              <a:spcBef>
                <a:spcPct val="0%"/>
              </a:spcBef>
            </a:pPr>
            <a:r>
              <a:rPr lang="zh-HK" altLang="zh-TW" sz="300" smtClean="0">
                <a:hlinkClick r:id="rId43"/>
              </a:rPr>
              <a:t>Pay-Per-Click Advertising</a:t>
            </a:r>
            <a:endParaRPr lang="zh-HK" altLang="zh-TW" sz="300" smtClean="0"/>
          </a:p>
          <a:p>
            <a:pPr>
              <a:lnSpc>
                <a:spcPct val="80%"/>
              </a:lnSpc>
              <a:spcBef>
                <a:spcPct val="0%"/>
              </a:spcBef>
            </a:pPr>
            <a:r>
              <a:rPr lang="zh-HK" altLang="zh-TW" sz="300" smtClean="0"/>
              <a:t>Reach Your Customers With Google. Get Your Ad Online In Just 15 Mins!</a:t>
            </a:r>
          </a:p>
          <a:p>
            <a:pPr>
              <a:lnSpc>
                <a:spcPct val="80%"/>
              </a:lnSpc>
              <a:spcBef>
                <a:spcPct val="0%"/>
              </a:spcBef>
            </a:pPr>
            <a:r>
              <a:rPr lang="zh-HK" altLang="zh-TW" sz="300" smtClean="0">
                <a:hlinkClick r:id="rId43"/>
              </a:rPr>
              <a:t>www.Google.com/AdWords</a:t>
            </a:r>
            <a:endParaRPr lang="zh-HK" altLang="zh-TW" sz="300" smtClean="0"/>
          </a:p>
          <a:p>
            <a:pPr>
              <a:lnSpc>
                <a:spcPct val="80%"/>
              </a:lnSpc>
              <a:spcBef>
                <a:spcPct val="0%"/>
              </a:spcBef>
            </a:pPr>
            <a:r>
              <a:rPr lang="zh-HK" altLang="zh-TW" sz="300" smtClean="0">
                <a:hlinkClick r:id="rId44"/>
              </a:rPr>
              <a:t>Brain Training Games</a:t>
            </a:r>
            <a:endParaRPr lang="zh-HK" altLang="zh-TW" sz="300" smtClean="0"/>
          </a:p>
          <a:p>
            <a:pPr>
              <a:lnSpc>
                <a:spcPct val="80%"/>
              </a:lnSpc>
              <a:spcBef>
                <a:spcPct val="0%"/>
              </a:spcBef>
            </a:pPr>
            <a:r>
              <a:rPr lang="zh-HK" altLang="zh-TW" sz="300" smtClean="0"/>
              <a:t>Improve memory with scientifically designed brain exercises.</a:t>
            </a:r>
          </a:p>
          <a:p>
            <a:pPr>
              <a:lnSpc>
                <a:spcPct val="80%"/>
              </a:lnSpc>
              <a:spcBef>
                <a:spcPct val="0%"/>
              </a:spcBef>
            </a:pPr>
            <a:r>
              <a:rPr lang="zh-HK" altLang="zh-TW" sz="300" smtClean="0">
                <a:hlinkClick r:id="rId44"/>
              </a:rPr>
              <a:t>www.lumosity.com</a:t>
            </a:r>
            <a:endParaRPr lang="zh-HK" altLang="zh-TW" sz="300" smtClean="0"/>
          </a:p>
          <a:p>
            <a:pPr>
              <a:lnSpc>
                <a:spcPct val="80%"/>
              </a:lnSpc>
              <a:spcBef>
                <a:spcPct val="0%"/>
              </a:spcBef>
            </a:pPr>
            <a:r>
              <a:rPr lang="zh-HK" altLang="zh-TW" sz="300" smtClean="0"/>
              <a:t>&lt;div style="display: none" id="__document_write_ajax_div-7"&gt;&lt;/div&gt;&lt;SCRIPT language='JavaScript1.1' &gt;window['__document_write_ajax_callbacks__']['7']();&lt;/script&gt; &lt;NOSCRIPT&gt; &lt;A HREF="http://ad-emea.doubleclick.net/jump/N2581.133705.GUARDIAN.CO.UK/B6119158.3;abr=!ie4;abr=!ie5;sz=160x600;click0=http://oas.guardian.co.uk/5c/www.guardian.co.uk/technology/2011/oct/06/steve-jobs-obituary/oas.html/L29/1737256903/Right1/Guardian/NYTimesPaywall_JAN12_US_SKY_RON/NYTimesPaywall_US_SKY_RON.html/51507877326b3863505055414330784a?;ord=1737256903?"&gt; &lt;IMG SRC="http://ad-emea.doubleclick.net/ad/N2581.133705.GUARDIAN.CO.UK/B6119158.3;abr=!ie4;abr=!ie5;sz=160x600;click0=http://oas.guardian.co.uk/5c/www.guardian.co.uk/technology/2011/oct/06/steve-jobs-obituary/oas.html/L29/1737256903/Right1/Guardian/NYTimesPaywall_JAN12_US_SKY_RON/NYTimesPaywall_US_SKY_RON.html/51507877326b3863505055414330784a?;ord=1737256903?" BORDER=0 WIDTH=160 HEIGHT=600 ALT="Advertisement"&gt;&lt;/A&gt; &lt;/NOSCRIPT&gt; " </a:t>
            </a:r>
          </a:p>
          <a:p>
            <a:pPr>
              <a:lnSpc>
                <a:spcPct val="80%"/>
              </a:lnSpc>
              <a:spcBef>
                <a:spcPct val="0%"/>
              </a:spcBef>
            </a:pPr>
            <a:r>
              <a:rPr lang="zh-HK" altLang="zh-TW" sz="300" smtClean="0">
                <a:hlinkClick r:id="rId45"/>
              </a:rPr>
              <a:t>Guardian Government Computing</a:t>
            </a:r>
            <a:r>
              <a:rPr lang="zh-HK" altLang="zh-TW" sz="300" smtClean="0"/>
              <a:t> </a:t>
            </a:r>
          </a:p>
          <a:p>
            <a:pPr>
              <a:lnSpc>
                <a:spcPct val="80%"/>
              </a:lnSpc>
              <a:spcBef>
                <a:spcPct val="0%"/>
              </a:spcBef>
            </a:pPr>
            <a:r>
              <a:rPr lang="zh-HK" altLang="zh-TW" sz="300" b="1" smtClean="0">
                <a:hlinkClick r:id="rId46"/>
              </a:rPr>
              <a:t>Westminster council leads £1.2bn tri-borough back office deal</a:t>
            </a:r>
            <a:endParaRPr lang="zh-HK" altLang="zh-TW" sz="300" b="1" smtClean="0"/>
          </a:p>
          <a:p>
            <a:pPr>
              <a:lnSpc>
                <a:spcPct val="80%"/>
              </a:lnSpc>
              <a:spcBef>
                <a:spcPct val="0%"/>
              </a:spcBef>
            </a:pPr>
            <a:r>
              <a:rPr lang="zh-HK" altLang="zh-TW" sz="300" smtClean="0"/>
              <a:t>Local authority leads procurement for four-year framework agreement covering HR, business intelligence and disaster recovery</a:t>
            </a:r>
          </a:p>
          <a:p>
            <a:pPr>
              <a:lnSpc>
                <a:spcPct val="80%"/>
              </a:lnSpc>
              <a:spcBef>
                <a:spcPct val="0%"/>
              </a:spcBef>
            </a:pPr>
            <a:r>
              <a:rPr lang="zh-HK" altLang="zh-TW" sz="300" smtClean="0">
                <a:hlinkClick r:id="rId47"/>
              </a:rPr>
              <a:t>1 comment</a:t>
            </a:r>
            <a:r>
              <a:rPr lang="zh-HK" altLang="zh-TW" sz="300" smtClean="0"/>
              <a:t> </a:t>
            </a:r>
          </a:p>
          <a:p>
            <a:pPr>
              <a:lnSpc>
                <a:spcPct val="80%"/>
              </a:lnSpc>
              <a:spcBef>
                <a:spcPct val="0%"/>
              </a:spcBef>
            </a:pPr>
            <a:r>
              <a:rPr lang="zh-HK" altLang="zh-TW" sz="300" smtClean="0">
                <a:hlinkClick r:id="rId45"/>
              </a:rPr>
              <a:t>Guardian Government Computing</a:t>
            </a:r>
            <a:r>
              <a:rPr lang="zh-HK" altLang="zh-TW" sz="300" smtClean="0"/>
              <a:t> </a:t>
            </a:r>
          </a:p>
          <a:p>
            <a:pPr>
              <a:lnSpc>
                <a:spcPct val="80%"/>
              </a:lnSpc>
              <a:spcBef>
                <a:spcPct val="0%"/>
              </a:spcBef>
            </a:pPr>
            <a:r>
              <a:rPr lang="zh-HK" altLang="zh-TW" sz="300" b="1" smtClean="0">
                <a:hlinkClick r:id="rId48"/>
              </a:rPr>
              <a:t>DWP hands £316m Desktop 21 deal to HP</a:t>
            </a:r>
            <a:endParaRPr lang="zh-HK" altLang="zh-TW" sz="300" b="1" smtClean="0"/>
          </a:p>
          <a:p>
            <a:pPr>
              <a:lnSpc>
                <a:spcPct val="80%"/>
              </a:lnSpc>
              <a:spcBef>
                <a:spcPct val="0%"/>
              </a:spcBef>
            </a:pPr>
            <a:r>
              <a:rPr lang="zh-HK" altLang="zh-TW" sz="300" smtClean="0"/>
              <a:t>Incumbent wins contract to provide Department for Work and Pensions' desktop management </a:t>
            </a:r>
            <a:br>
              <a:rPr lang="zh-HK" altLang="zh-TW" sz="300" smtClean="0"/>
            </a:br>
            <a:endParaRPr lang="zh-HK" altLang="zh-TW" sz="300" smtClean="0"/>
          </a:p>
          <a:p>
            <a:pPr>
              <a:lnSpc>
                <a:spcPct val="80%"/>
              </a:lnSpc>
              <a:spcBef>
                <a:spcPct val="0%"/>
              </a:spcBef>
            </a:pPr>
            <a:r>
              <a:rPr lang="zh-HK" altLang="zh-TW" sz="300" smtClean="0">
                <a:hlinkClick r:id="rId49"/>
              </a:rPr>
              <a:t>Post your comment</a:t>
            </a:r>
            <a:r>
              <a:rPr lang="zh-HK" altLang="zh-TW" sz="300" smtClean="0"/>
              <a:t> </a:t>
            </a:r>
          </a:p>
          <a:p>
            <a:pPr>
              <a:lnSpc>
                <a:spcPct val="80%"/>
              </a:lnSpc>
              <a:spcBef>
                <a:spcPct val="0%"/>
              </a:spcBef>
            </a:pPr>
            <a:r>
              <a:rPr lang="zh-HK" altLang="zh-TW" sz="300" b="1" smtClean="0">
                <a:hlinkClick r:id="rId45"/>
              </a:rPr>
              <a:t>More from our Government Computing Network</a:t>
            </a:r>
            <a:endParaRPr lang="zh-HK" altLang="zh-TW" sz="300" b="1" smtClean="0"/>
          </a:p>
          <a:p>
            <a:pPr>
              <a:lnSpc>
                <a:spcPct val="80%"/>
              </a:lnSpc>
              <a:spcBef>
                <a:spcPct val="0%"/>
              </a:spcBef>
            </a:pPr>
            <a:r>
              <a:rPr lang="zh-HK" altLang="zh-TW" sz="300" b="1" smtClean="0"/>
              <a:t>On Technology</a:t>
            </a:r>
          </a:p>
          <a:p>
            <a:pPr>
              <a:lnSpc>
                <a:spcPct val="80%"/>
              </a:lnSpc>
              <a:spcBef>
                <a:spcPct val="0%"/>
              </a:spcBef>
            </a:pPr>
            <a:r>
              <a:rPr lang="zh-HK" altLang="zh-TW" sz="300" smtClean="0">
                <a:hlinkClick r:id="rId50"/>
              </a:rPr>
              <a:t>Most viewed</a:t>
            </a:r>
            <a:r>
              <a:rPr lang="zh-HK" altLang="zh-TW" sz="300" smtClean="0"/>
              <a:t> </a:t>
            </a:r>
          </a:p>
          <a:p>
            <a:pPr>
              <a:lnSpc>
                <a:spcPct val="80%"/>
              </a:lnSpc>
              <a:spcBef>
                <a:spcPct val="0%"/>
              </a:spcBef>
            </a:pPr>
            <a:r>
              <a:rPr lang="zh-HK" altLang="zh-TW" sz="300" smtClean="0">
                <a:hlinkClick r:id="rId51"/>
              </a:rPr>
              <a:t>Zeitgeist</a:t>
            </a:r>
            <a:r>
              <a:rPr lang="zh-HK" altLang="zh-TW" sz="300" smtClean="0"/>
              <a:t> </a:t>
            </a:r>
          </a:p>
          <a:p>
            <a:pPr>
              <a:lnSpc>
                <a:spcPct val="80%"/>
              </a:lnSpc>
              <a:spcBef>
                <a:spcPct val="0%"/>
              </a:spcBef>
            </a:pPr>
            <a:r>
              <a:rPr lang="zh-HK" altLang="zh-TW" sz="300" smtClean="0">
                <a:hlinkClick r:id="rId52"/>
              </a:rPr>
              <a:t>Latest</a:t>
            </a:r>
            <a:r>
              <a:rPr lang="zh-HK" altLang="zh-TW" sz="300" smtClean="0"/>
              <a:t> </a:t>
            </a:r>
          </a:p>
          <a:p>
            <a:pPr>
              <a:lnSpc>
                <a:spcPct val="80%"/>
              </a:lnSpc>
              <a:spcBef>
                <a:spcPct val="0%"/>
              </a:spcBef>
            </a:pPr>
            <a:r>
              <a:rPr lang="zh-HK" altLang="zh-TW" sz="300" smtClean="0"/>
              <a:t>Last 24 hours</a:t>
            </a:r>
          </a:p>
          <a:p>
            <a:pPr>
              <a:lnSpc>
                <a:spcPct val="80%"/>
              </a:lnSpc>
              <a:spcBef>
                <a:spcPct val="0%"/>
              </a:spcBef>
            </a:pPr>
            <a:r>
              <a:rPr lang="zh-HK" altLang="zh-TW" sz="300" smtClean="0"/>
              <a:t>1.  </a:t>
            </a:r>
            <a:r>
              <a:rPr lang="zh-HK" altLang="zh-TW" sz="300" smtClean="0">
                <a:hlinkClick r:id="rId53"/>
              </a:rPr>
              <a:t>Rick Falkvinge: the Swedish radical leading the fight over web freedoms</a:t>
            </a:r>
            <a:r>
              <a:rPr lang="zh-HK" altLang="zh-TW" sz="300" smtClean="0"/>
              <a:t> </a:t>
            </a:r>
          </a:p>
          <a:p>
            <a:pPr>
              <a:lnSpc>
                <a:spcPct val="80%"/>
              </a:lnSpc>
              <a:spcBef>
                <a:spcPct val="0%"/>
              </a:spcBef>
            </a:pPr>
            <a:r>
              <a:rPr lang="zh-HK" altLang="zh-TW" sz="300" smtClean="0"/>
              <a:t>2. </a:t>
            </a:r>
            <a:r>
              <a:rPr lang="zh-HK" altLang="zh-TW" sz="300" smtClean="0">
                <a:hlinkClick r:id="rId54"/>
              </a:rPr>
              <a:t>Q&amp;A: Stop Online Piracy Act (SOPA)</a:t>
            </a:r>
            <a:r>
              <a:rPr lang="zh-HK" altLang="zh-TW" sz="300" smtClean="0"/>
              <a:t> </a:t>
            </a:r>
          </a:p>
          <a:p>
            <a:pPr>
              <a:lnSpc>
                <a:spcPct val="80%"/>
              </a:lnSpc>
              <a:spcBef>
                <a:spcPct val="0%"/>
              </a:spcBef>
            </a:pPr>
            <a:r>
              <a:rPr lang="zh-HK" altLang="zh-TW" sz="300" smtClean="0"/>
              <a:t>3. </a:t>
            </a:r>
            <a:r>
              <a:rPr lang="zh-HK" altLang="zh-TW" sz="300" smtClean="0">
                <a:hlinkClick r:id="rId55"/>
              </a:rPr>
              <a:t>Could Kodak's demise have been averted?</a:t>
            </a:r>
            <a:r>
              <a:rPr lang="zh-HK" altLang="zh-TW" sz="300" smtClean="0"/>
              <a:t> </a:t>
            </a:r>
          </a:p>
          <a:p>
            <a:pPr>
              <a:lnSpc>
                <a:spcPct val="80%"/>
              </a:lnSpc>
              <a:spcBef>
                <a:spcPct val="0%"/>
              </a:spcBef>
            </a:pPr>
            <a:r>
              <a:rPr lang="zh-HK" altLang="zh-TW" sz="300" smtClean="0"/>
              <a:t>4. </a:t>
            </a:r>
            <a:r>
              <a:rPr lang="zh-HK" altLang="zh-TW" sz="300" smtClean="0">
                <a:hlinkClick r:id="rId56"/>
              </a:rPr>
              <a:t>Megaupload shutdown: guns, cars and cash seized in police swoop</a:t>
            </a:r>
            <a:r>
              <a:rPr lang="zh-HK" altLang="zh-TW" sz="300" smtClean="0"/>
              <a:t> </a:t>
            </a:r>
          </a:p>
          <a:p>
            <a:pPr>
              <a:lnSpc>
                <a:spcPct val="80%"/>
              </a:lnSpc>
              <a:spcBef>
                <a:spcPct val="0%"/>
              </a:spcBef>
            </a:pPr>
            <a:r>
              <a:rPr lang="zh-HK" altLang="zh-TW" sz="300" smtClean="0"/>
              <a:t>5. </a:t>
            </a:r>
            <a:r>
              <a:rPr lang="zh-HK" altLang="zh-TW" sz="300" smtClean="0">
                <a:hlinkClick r:id="rId57"/>
              </a:rPr>
              <a:t>The top 50 iPad apps</a:t>
            </a:r>
            <a:r>
              <a:rPr lang="zh-HK" altLang="zh-TW" sz="300" smtClean="0"/>
              <a:t> </a:t>
            </a:r>
          </a:p>
          <a:p>
            <a:pPr>
              <a:lnSpc>
                <a:spcPct val="80%"/>
              </a:lnSpc>
              <a:spcBef>
                <a:spcPct val="0%"/>
              </a:spcBef>
            </a:pPr>
            <a:r>
              <a:rPr lang="zh-HK" altLang="zh-TW" sz="300" smtClean="0">
                <a:hlinkClick r:id="rId58"/>
              </a:rPr>
              <a:t>More most viewed</a:t>
            </a:r>
            <a:r>
              <a:rPr lang="zh-HK" altLang="zh-TW" sz="300" smtClean="0"/>
              <a:t> </a:t>
            </a:r>
          </a:p>
          <a:p>
            <a:pPr>
              <a:lnSpc>
                <a:spcPct val="80%"/>
              </a:lnSpc>
              <a:spcBef>
                <a:spcPct val="0%"/>
              </a:spcBef>
            </a:pPr>
            <a:r>
              <a:rPr lang="zh-HK" altLang="zh-TW" sz="300" b="1" smtClean="0"/>
              <a:t>This week's bestsellers</a:t>
            </a:r>
          </a:p>
          <a:p>
            <a:pPr>
              <a:lnSpc>
                <a:spcPct val="80%"/>
              </a:lnSpc>
              <a:spcBef>
                <a:spcPct val="0%"/>
              </a:spcBef>
            </a:pPr>
            <a:r>
              <a:rPr lang="zh-HK" altLang="zh-TW" sz="300" smtClean="0"/>
              <a:t>1.  </a:t>
            </a:r>
            <a:r>
              <a:rPr lang="zh-HK" altLang="zh-TW" sz="300" smtClean="0">
                <a:hlinkClick r:id="rId59"/>
              </a:rPr>
              <a:t>Alan Turing</a:t>
            </a:r>
            <a:r>
              <a:rPr lang="zh-HK" altLang="zh-TW" sz="300" smtClean="0"/>
              <a:t> by Andrew Hodges £10.99 </a:t>
            </a:r>
          </a:p>
          <a:p>
            <a:pPr>
              <a:lnSpc>
                <a:spcPct val="80%"/>
              </a:lnSpc>
              <a:spcBef>
                <a:spcPct val="0%"/>
              </a:spcBef>
            </a:pPr>
            <a:r>
              <a:rPr lang="zh-HK" altLang="zh-TW" sz="300" smtClean="0"/>
              <a:t>2.  </a:t>
            </a:r>
            <a:r>
              <a:rPr lang="zh-HK" altLang="zh-TW" sz="300" smtClean="0">
                <a:hlinkClick r:id="rId60"/>
              </a:rPr>
              <a:t>AQA Computing AS</a:t>
            </a:r>
            <a:r>
              <a:rPr lang="zh-HK" altLang="zh-TW" sz="300" smtClean="0"/>
              <a:t> by Sylvia Langfield £18.99 </a:t>
            </a:r>
          </a:p>
          <a:p>
            <a:pPr>
              <a:lnSpc>
                <a:spcPct val="80%"/>
              </a:lnSpc>
              <a:spcBef>
                <a:spcPct val="0%"/>
              </a:spcBef>
            </a:pPr>
            <a:r>
              <a:rPr lang="zh-HK" altLang="zh-TW" sz="300" smtClean="0"/>
              <a:t>3.  </a:t>
            </a:r>
            <a:r>
              <a:rPr lang="zh-HK" altLang="zh-TW" sz="300" smtClean="0">
                <a:hlinkClick r:id="rId61"/>
              </a:rPr>
              <a:t>iPad for the Older and Wiser</a:t>
            </a:r>
            <a:r>
              <a:rPr lang="zh-HK" altLang="zh-TW" sz="300" smtClean="0"/>
              <a:t> by Sean McManus £12.99 </a:t>
            </a:r>
          </a:p>
          <a:p>
            <a:pPr>
              <a:lnSpc>
                <a:spcPct val="80%"/>
              </a:lnSpc>
              <a:spcBef>
                <a:spcPct val="0%"/>
              </a:spcBef>
            </a:pPr>
            <a:r>
              <a:rPr lang="zh-HK" altLang="zh-TW" sz="300" smtClean="0"/>
              <a:t>4.  </a:t>
            </a:r>
            <a:r>
              <a:rPr lang="zh-HK" altLang="zh-TW" sz="300" smtClean="0">
                <a:hlinkClick r:id="rId62"/>
              </a:rPr>
              <a:t>Discovering Statistics Using SPSS</a:t>
            </a:r>
            <a:r>
              <a:rPr lang="zh-HK" altLang="zh-TW" sz="300" smtClean="0"/>
              <a:t> by Andy Field £39.99 </a:t>
            </a:r>
          </a:p>
          <a:p>
            <a:pPr>
              <a:lnSpc>
                <a:spcPct val="80%"/>
              </a:lnSpc>
              <a:spcBef>
                <a:spcPct val="0%"/>
              </a:spcBef>
            </a:pPr>
            <a:r>
              <a:rPr lang="zh-HK" altLang="zh-TW" sz="300" smtClean="0"/>
              <a:t>5.  </a:t>
            </a:r>
            <a:r>
              <a:rPr lang="zh-HK" altLang="zh-TW" sz="300" smtClean="0">
                <a:hlinkClick r:id="rId63"/>
              </a:rPr>
              <a:t>Photographer's Eye</a:t>
            </a:r>
            <a:r>
              <a:rPr lang="zh-HK" altLang="zh-TW" sz="300" smtClean="0"/>
              <a:t> by Michael Freeman £17.99 </a:t>
            </a:r>
          </a:p>
          <a:p>
            <a:pPr>
              <a:lnSpc>
                <a:spcPct val="80%"/>
              </a:lnSpc>
              <a:spcBef>
                <a:spcPct val="0%"/>
              </a:spcBef>
            </a:pPr>
            <a:r>
              <a:rPr lang="zh-HK" altLang="zh-TW" sz="300" smtClean="0"/>
              <a:t>Search the Guardian bookshop </a:t>
            </a:r>
          </a:p>
          <a:p>
            <a:pPr>
              <a:lnSpc>
                <a:spcPct val="80%"/>
              </a:lnSpc>
              <a:spcBef>
                <a:spcPct val="0%"/>
              </a:spcBef>
            </a:pPr>
            <a:r>
              <a:rPr lang="zh-HK" altLang="zh-TW" sz="300" b="1" smtClean="0"/>
              <a:t>Bestsellers from the Guardian shop</a:t>
            </a:r>
          </a:p>
          <a:p>
            <a:pPr>
              <a:lnSpc>
                <a:spcPct val="80%"/>
              </a:lnSpc>
              <a:spcBef>
                <a:spcPct val="0%"/>
              </a:spcBef>
            </a:pPr>
            <a:r>
              <a:rPr lang="zh-HK" altLang="zh-TW" sz="300" smtClean="0">
                <a:hlinkClick r:id="rId64"/>
              </a:rPr>
              <a:t>Steepletone Memphis music centre</a:t>
            </a:r>
            <a:endParaRPr lang="zh-HK" altLang="zh-TW" sz="300" smtClean="0"/>
          </a:p>
          <a:p>
            <a:pPr>
              <a:lnSpc>
                <a:spcPct val="80%"/>
              </a:lnSpc>
              <a:spcBef>
                <a:spcPct val="0%"/>
              </a:spcBef>
            </a:pPr>
            <a:r>
              <a:rPr lang="zh-HK" altLang="zh-TW" sz="300" smtClean="0"/>
              <a:t>Play your cherished vinyl, tapes and CDs or transfer them to digital format for just £149.95.</a:t>
            </a:r>
          </a:p>
          <a:p>
            <a:pPr>
              <a:lnSpc>
                <a:spcPct val="80%"/>
              </a:lnSpc>
              <a:spcBef>
                <a:spcPct val="0%"/>
              </a:spcBef>
            </a:pPr>
            <a:r>
              <a:rPr lang="zh-HK" altLang="zh-TW" sz="300" smtClean="0"/>
              <a:t>From: £7.95</a:t>
            </a:r>
          </a:p>
          <a:p>
            <a:pPr>
              <a:lnSpc>
                <a:spcPct val="80%"/>
              </a:lnSpc>
              <a:spcBef>
                <a:spcPct val="0%"/>
              </a:spcBef>
            </a:pPr>
            <a:r>
              <a:rPr lang="zh-HK" altLang="zh-TW" sz="300" smtClean="0">
                <a:hlinkClick r:id="rId65"/>
              </a:rPr>
              <a:t>Shop more reader offers</a:t>
            </a:r>
            <a:endParaRPr lang="zh-HK" altLang="zh-TW" sz="300" smtClean="0"/>
          </a:p>
          <a:p>
            <a:pPr>
              <a:lnSpc>
                <a:spcPct val="80%"/>
              </a:lnSpc>
              <a:spcBef>
                <a:spcPct val="0%"/>
              </a:spcBef>
            </a:pPr>
            <a:r>
              <a:rPr lang="zh-HK" altLang="zh-TW" sz="300" smtClean="0">
                <a:hlinkClick r:id="rId66"/>
              </a:rPr>
              <a:t>See all offers and services from the Guardian</a:t>
            </a:r>
            <a:endParaRPr lang="zh-HK" altLang="zh-TW" sz="300" smtClean="0"/>
          </a:p>
          <a:p>
            <a:pPr>
              <a:lnSpc>
                <a:spcPct val="80%"/>
              </a:lnSpc>
              <a:spcBef>
                <a:spcPct val="0%"/>
              </a:spcBef>
            </a:pPr>
            <a:r>
              <a:rPr lang="zh-HK" altLang="zh-TW" sz="300" smtClean="0"/>
              <a:t>Find the latest jobs in your sector:</a:t>
            </a:r>
          </a:p>
          <a:p>
            <a:pPr>
              <a:lnSpc>
                <a:spcPct val="80%"/>
              </a:lnSpc>
              <a:spcBef>
                <a:spcPct val="0%"/>
              </a:spcBef>
            </a:pPr>
            <a:r>
              <a:rPr lang="zh-HK" altLang="zh-TW" sz="300" smtClean="0">
                <a:hlinkClick r:id="rId67"/>
              </a:rPr>
              <a:t>Arts &amp; heritage</a:t>
            </a:r>
            <a:endParaRPr lang="zh-HK" altLang="zh-TW" sz="300" smtClean="0"/>
          </a:p>
          <a:p>
            <a:pPr>
              <a:lnSpc>
                <a:spcPct val="80%"/>
              </a:lnSpc>
              <a:spcBef>
                <a:spcPct val="0%"/>
              </a:spcBef>
            </a:pPr>
            <a:r>
              <a:rPr lang="zh-HK" altLang="zh-TW" sz="300" smtClean="0">
                <a:hlinkClick r:id="rId68"/>
              </a:rPr>
              <a:t>Charities</a:t>
            </a:r>
            <a:endParaRPr lang="zh-HK" altLang="zh-TW" sz="300" smtClean="0"/>
          </a:p>
          <a:p>
            <a:pPr>
              <a:lnSpc>
                <a:spcPct val="80%"/>
              </a:lnSpc>
              <a:spcBef>
                <a:spcPct val="0%"/>
              </a:spcBef>
            </a:pPr>
            <a:r>
              <a:rPr lang="zh-HK" altLang="zh-TW" sz="300" smtClean="0">
                <a:hlinkClick r:id="rId69"/>
              </a:rPr>
              <a:t>Education</a:t>
            </a:r>
            <a:endParaRPr lang="zh-HK" altLang="zh-TW" sz="300" smtClean="0"/>
          </a:p>
          <a:p>
            <a:pPr>
              <a:lnSpc>
                <a:spcPct val="80%"/>
              </a:lnSpc>
              <a:spcBef>
                <a:spcPct val="0%"/>
              </a:spcBef>
            </a:pPr>
            <a:r>
              <a:rPr lang="zh-HK" altLang="zh-TW" sz="300" smtClean="0">
                <a:hlinkClick r:id="rId70"/>
              </a:rPr>
              <a:t>Environment</a:t>
            </a:r>
            <a:endParaRPr lang="zh-HK" altLang="zh-TW" sz="300" smtClean="0"/>
          </a:p>
          <a:p>
            <a:pPr>
              <a:lnSpc>
                <a:spcPct val="80%"/>
              </a:lnSpc>
              <a:spcBef>
                <a:spcPct val="0%"/>
              </a:spcBef>
            </a:pPr>
            <a:r>
              <a:rPr lang="zh-HK" altLang="zh-TW" sz="300" smtClean="0">
                <a:hlinkClick r:id="rId71"/>
              </a:rPr>
              <a:t>Government</a:t>
            </a:r>
            <a:endParaRPr lang="zh-HK" altLang="zh-TW" sz="300" smtClean="0"/>
          </a:p>
          <a:p>
            <a:pPr>
              <a:lnSpc>
                <a:spcPct val="80%"/>
              </a:lnSpc>
              <a:spcBef>
                <a:spcPct val="0%"/>
              </a:spcBef>
            </a:pPr>
            <a:r>
              <a:rPr lang="zh-HK" altLang="zh-TW" sz="300" smtClean="0">
                <a:hlinkClick r:id="rId72"/>
              </a:rPr>
              <a:t>Graduate</a:t>
            </a:r>
            <a:endParaRPr lang="zh-HK" altLang="zh-TW" sz="300" smtClean="0"/>
          </a:p>
          <a:p>
            <a:pPr>
              <a:lnSpc>
                <a:spcPct val="80%"/>
              </a:lnSpc>
              <a:spcBef>
                <a:spcPct val="0%"/>
              </a:spcBef>
            </a:pPr>
            <a:r>
              <a:rPr lang="zh-HK" altLang="zh-TW" sz="300" smtClean="0">
                <a:hlinkClick r:id="rId73"/>
              </a:rPr>
              <a:t>Health</a:t>
            </a:r>
            <a:endParaRPr lang="zh-HK" altLang="zh-TW" sz="300" smtClean="0"/>
          </a:p>
          <a:p>
            <a:pPr>
              <a:lnSpc>
                <a:spcPct val="80%"/>
              </a:lnSpc>
              <a:spcBef>
                <a:spcPct val="0%"/>
              </a:spcBef>
            </a:pPr>
            <a:r>
              <a:rPr lang="zh-HK" altLang="zh-TW" sz="300" smtClean="0">
                <a:hlinkClick r:id="rId74"/>
              </a:rPr>
              <a:t>Marketing &amp; PR</a:t>
            </a:r>
            <a:endParaRPr lang="zh-HK" altLang="zh-TW" sz="300" smtClean="0"/>
          </a:p>
          <a:p>
            <a:pPr>
              <a:lnSpc>
                <a:spcPct val="80%"/>
              </a:lnSpc>
              <a:spcBef>
                <a:spcPct val="0%"/>
              </a:spcBef>
            </a:pPr>
            <a:r>
              <a:rPr lang="zh-HK" altLang="zh-TW" sz="300" smtClean="0">
                <a:hlinkClick r:id="rId75"/>
              </a:rPr>
              <a:t>Media</a:t>
            </a:r>
            <a:endParaRPr lang="zh-HK" altLang="zh-TW" sz="300" smtClean="0"/>
          </a:p>
          <a:p>
            <a:pPr>
              <a:lnSpc>
                <a:spcPct val="80%"/>
              </a:lnSpc>
              <a:spcBef>
                <a:spcPct val="0%"/>
              </a:spcBef>
            </a:pPr>
            <a:r>
              <a:rPr lang="zh-HK" altLang="zh-TW" sz="300" smtClean="0">
                <a:hlinkClick r:id="rId76"/>
              </a:rPr>
              <a:t>Sales</a:t>
            </a:r>
            <a:endParaRPr lang="zh-HK" altLang="zh-TW" sz="300" smtClean="0"/>
          </a:p>
          <a:p>
            <a:pPr>
              <a:lnSpc>
                <a:spcPct val="80%"/>
              </a:lnSpc>
              <a:spcBef>
                <a:spcPct val="0%"/>
              </a:spcBef>
            </a:pPr>
            <a:r>
              <a:rPr lang="zh-HK" altLang="zh-TW" sz="300" smtClean="0">
                <a:hlinkClick r:id="rId77"/>
              </a:rPr>
              <a:t>Senior executive</a:t>
            </a:r>
            <a:endParaRPr lang="zh-HK" altLang="zh-TW" sz="300" smtClean="0"/>
          </a:p>
          <a:p>
            <a:pPr>
              <a:lnSpc>
                <a:spcPct val="80%"/>
              </a:lnSpc>
              <a:spcBef>
                <a:spcPct val="0%"/>
              </a:spcBef>
            </a:pPr>
            <a:r>
              <a:rPr lang="zh-HK" altLang="zh-TW" sz="300" smtClean="0">
                <a:hlinkClick r:id="rId78"/>
              </a:rPr>
              <a:t>Social care</a:t>
            </a:r>
            <a:endParaRPr lang="zh-HK" altLang="zh-TW" sz="300" smtClean="0"/>
          </a:p>
          <a:p>
            <a:pPr>
              <a:lnSpc>
                <a:spcPct val="80%"/>
              </a:lnSpc>
              <a:spcBef>
                <a:spcPct val="0%"/>
              </a:spcBef>
            </a:pPr>
            <a:r>
              <a:rPr lang="zh-HK" altLang="zh-TW" sz="300" smtClean="0">
                <a:hlinkClick r:id="rId79"/>
              </a:rPr>
              <a:t>Browse all jobs</a:t>
            </a:r>
            <a:r>
              <a:rPr lang="zh-HK" altLang="zh-TW" sz="300" smtClean="0"/>
              <a:t> </a:t>
            </a:r>
          </a:p>
          <a:p>
            <a:pPr>
              <a:lnSpc>
                <a:spcPct val="80%"/>
              </a:lnSpc>
              <a:spcBef>
                <a:spcPct val="0%"/>
              </a:spcBef>
            </a:pPr>
            <a:r>
              <a:rPr lang="zh-HK" altLang="zh-TW" sz="300" b="1" smtClean="0">
                <a:hlinkClick r:id="rId80"/>
              </a:rPr>
              <a:t>iOS Software Developer</a:t>
            </a:r>
            <a:endParaRPr lang="zh-HK" altLang="zh-TW" sz="300" b="1" smtClean="0"/>
          </a:p>
          <a:p>
            <a:pPr>
              <a:lnSpc>
                <a:spcPct val="80%"/>
              </a:lnSpc>
              <a:spcBef>
                <a:spcPct val="0%"/>
              </a:spcBef>
            </a:pPr>
            <a:r>
              <a:rPr lang="zh-HK" altLang="zh-TW" sz="300" smtClean="0"/>
              <a:t>London | Competitive</a:t>
            </a:r>
          </a:p>
          <a:p>
            <a:pPr>
              <a:lnSpc>
                <a:spcPct val="80%"/>
              </a:lnSpc>
              <a:spcBef>
                <a:spcPct val="0%"/>
              </a:spcBef>
            </a:pPr>
            <a:r>
              <a:rPr lang="zh-HK" altLang="zh-TW" sz="300" smtClean="0">
                <a:hlinkClick r:id="rId81"/>
              </a:rPr>
              <a:t>GUARDIAN NEWS AND MEDIA</a:t>
            </a:r>
            <a:endParaRPr lang="zh-HK" altLang="zh-TW" sz="300" smtClean="0"/>
          </a:p>
          <a:p>
            <a:pPr>
              <a:lnSpc>
                <a:spcPct val="80%"/>
              </a:lnSpc>
              <a:spcBef>
                <a:spcPct val="0%"/>
              </a:spcBef>
            </a:pPr>
            <a:r>
              <a:rPr lang="zh-HK" altLang="zh-TW" sz="300" b="1" smtClean="0"/>
              <a:t>Related information</a:t>
            </a:r>
          </a:p>
          <a:p>
            <a:pPr>
              <a:lnSpc>
                <a:spcPct val="80%"/>
              </a:lnSpc>
              <a:spcBef>
                <a:spcPct val="0%"/>
              </a:spcBef>
            </a:pPr>
            <a:r>
              <a:rPr lang="zh-HK" altLang="zh-TW" sz="300" b="1" smtClean="0">
                <a:hlinkClick r:id="rId82"/>
              </a:rPr>
              <a:t>Technology</a:t>
            </a:r>
            <a:endParaRPr lang="zh-HK" altLang="zh-TW" sz="300" b="1" smtClean="0"/>
          </a:p>
          <a:p>
            <a:pPr>
              <a:lnSpc>
                <a:spcPct val="80%"/>
              </a:lnSpc>
              <a:spcBef>
                <a:spcPct val="0%"/>
              </a:spcBef>
            </a:pPr>
            <a:r>
              <a:rPr lang="zh-HK" altLang="zh-TW" sz="300" smtClean="0">
                <a:hlinkClick r:id="rId83"/>
              </a:rPr>
              <a:t>Steve Jobs</a:t>
            </a:r>
            <a:r>
              <a:rPr lang="zh-HK" altLang="zh-TW" sz="300" smtClean="0"/>
              <a:t> · </a:t>
            </a:r>
          </a:p>
          <a:p>
            <a:pPr>
              <a:lnSpc>
                <a:spcPct val="80%"/>
              </a:lnSpc>
              <a:spcBef>
                <a:spcPct val="0%"/>
              </a:spcBef>
            </a:pPr>
            <a:r>
              <a:rPr lang="zh-HK" altLang="zh-TW" sz="300" smtClean="0">
                <a:hlinkClick r:id="rId84"/>
              </a:rPr>
              <a:t>Computing</a:t>
            </a:r>
            <a:r>
              <a:rPr lang="zh-HK" altLang="zh-TW" sz="300" smtClean="0"/>
              <a:t> · </a:t>
            </a:r>
          </a:p>
          <a:p>
            <a:pPr>
              <a:lnSpc>
                <a:spcPct val="80%"/>
              </a:lnSpc>
              <a:spcBef>
                <a:spcPct val="0%"/>
              </a:spcBef>
            </a:pPr>
            <a:r>
              <a:rPr lang="zh-HK" altLang="zh-TW" sz="300" smtClean="0">
                <a:hlinkClick r:id="rId85"/>
              </a:rPr>
              <a:t>Apple</a:t>
            </a:r>
            <a:endParaRPr lang="zh-HK" altLang="zh-TW" sz="300" smtClean="0"/>
          </a:p>
          <a:p>
            <a:pPr>
              <a:lnSpc>
                <a:spcPct val="80%"/>
              </a:lnSpc>
              <a:spcBef>
                <a:spcPct val="0%"/>
              </a:spcBef>
            </a:pPr>
            <a:r>
              <a:rPr lang="zh-HK" altLang="zh-TW" sz="300" b="1" smtClean="0">
                <a:hlinkClick r:id="rId86"/>
              </a:rPr>
              <a:t>World news</a:t>
            </a:r>
            <a:endParaRPr lang="zh-HK" altLang="zh-TW" sz="300" b="1" smtClean="0"/>
          </a:p>
          <a:p>
            <a:pPr>
              <a:lnSpc>
                <a:spcPct val="80%"/>
              </a:lnSpc>
              <a:spcBef>
                <a:spcPct val="0%"/>
              </a:spcBef>
            </a:pPr>
            <a:r>
              <a:rPr lang="zh-HK" altLang="zh-TW" sz="300" smtClean="0">
                <a:hlinkClick r:id="rId87"/>
              </a:rPr>
              <a:t>United States</a:t>
            </a:r>
            <a:endParaRPr lang="zh-HK" altLang="zh-TW" sz="300" smtClean="0"/>
          </a:p>
          <a:p>
            <a:pPr>
              <a:lnSpc>
                <a:spcPct val="80%"/>
              </a:lnSpc>
              <a:spcBef>
                <a:spcPct val="0%"/>
              </a:spcBef>
            </a:pPr>
            <a:r>
              <a:rPr lang="zh-HK" altLang="zh-TW" sz="300" smtClean="0">
                <a:hlinkClick r:id="rId88"/>
              </a:rPr>
              <a:t>Steve Jobs – what next for Apple?</a:t>
            </a:r>
            <a:r>
              <a:rPr lang="zh-HK" altLang="zh-TW" sz="300" smtClean="0"/>
              <a:t> </a:t>
            </a:r>
          </a:p>
          <a:p>
            <a:pPr>
              <a:lnSpc>
                <a:spcPct val="80%"/>
              </a:lnSpc>
              <a:spcBef>
                <a:spcPct val="0%"/>
              </a:spcBef>
            </a:pPr>
            <a:r>
              <a:rPr lang="zh-HK" altLang="zh-TW" sz="300" smtClean="0"/>
              <a:t>17 Jan 2011</a:t>
            </a:r>
          </a:p>
          <a:p>
            <a:pPr>
              <a:lnSpc>
                <a:spcPct val="80%"/>
              </a:lnSpc>
              <a:spcBef>
                <a:spcPct val="0%"/>
              </a:spcBef>
            </a:pPr>
            <a:r>
              <a:rPr lang="zh-HK" altLang="zh-TW" sz="300" smtClean="0"/>
              <a:t>Apple shares have dipped after the firm's co-founder announced he is to take an open-ended break on medical grounds. By Charles Arthur</a:t>
            </a:r>
          </a:p>
          <a:p>
            <a:pPr>
              <a:lnSpc>
                <a:spcPct val="80%"/>
              </a:lnSpc>
              <a:spcBef>
                <a:spcPct val="0%"/>
              </a:spcBef>
            </a:pPr>
            <a:r>
              <a:rPr lang="zh-HK" altLang="zh-TW" sz="300" smtClean="0"/>
              <a:t>6 Oct 2011</a:t>
            </a:r>
          </a:p>
          <a:p>
            <a:pPr>
              <a:lnSpc>
                <a:spcPct val="80%"/>
              </a:lnSpc>
              <a:spcBef>
                <a:spcPct val="0%"/>
              </a:spcBef>
            </a:pPr>
            <a:r>
              <a:rPr lang="zh-HK" altLang="zh-TW" sz="300" smtClean="0">
                <a:hlinkClick r:id="rId89"/>
              </a:rPr>
              <a:t>Steve Jobs: the world pays tribute</a:t>
            </a:r>
            <a:r>
              <a:rPr lang="zh-HK" altLang="zh-TW" sz="300" smtClean="0"/>
              <a:t> </a:t>
            </a:r>
          </a:p>
          <a:p>
            <a:pPr>
              <a:lnSpc>
                <a:spcPct val="80%"/>
              </a:lnSpc>
              <a:spcBef>
                <a:spcPct val="0%"/>
              </a:spcBef>
            </a:pPr>
            <a:r>
              <a:rPr lang="zh-HK" altLang="zh-TW" sz="300" smtClean="0"/>
              <a:t>7 Oct 2011</a:t>
            </a:r>
          </a:p>
          <a:p>
            <a:pPr>
              <a:lnSpc>
                <a:spcPct val="80%"/>
              </a:lnSpc>
              <a:spcBef>
                <a:spcPct val="0%"/>
              </a:spcBef>
            </a:pPr>
            <a:r>
              <a:rPr lang="zh-HK" altLang="zh-TW" sz="300" smtClean="0">
                <a:hlinkClick r:id="rId90"/>
              </a:rPr>
              <a:t>Steve Jobs biography to be released on 24 October</a:t>
            </a:r>
            <a:r>
              <a:rPr lang="zh-HK" altLang="zh-TW" sz="300" smtClean="0"/>
              <a:t> </a:t>
            </a:r>
          </a:p>
          <a:p>
            <a:pPr>
              <a:lnSpc>
                <a:spcPct val="80%"/>
              </a:lnSpc>
              <a:spcBef>
                <a:spcPct val="0%"/>
              </a:spcBef>
            </a:pPr>
            <a:r>
              <a:rPr lang="zh-HK" altLang="zh-TW" sz="300" smtClean="0"/>
              <a:t>6 Oct 2011</a:t>
            </a:r>
          </a:p>
          <a:p>
            <a:pPr>
              <a:lnSpc>
                <a:spcPct val="80%"/>
              </a:lnSpc>
              <a:spcBef>
                <a:spcPct val="0%"/>
              </a:spcBef>
            </a:pPr>
            <a:r>
              <a:rPr lang="zh-HK" altLang="zh-TW" sz="300" smtClean="0">
                <a:hlinkClick r:id="rId91"/>
              </a:rPr>
              <a:t>Steve Jobs: a man of contradiction and genius</a:t>
            </a:r>
            <a:r>
              <a:rPr lang="zh-HK" altLang="zh-TW" sz="300" smtClean="0"/>
              <a:t> </a:t>
            </a:r>
          </a:p>
          <a:p>
            <a:pPr>
              <a:lnSpc>
                <a:spcPct val="80%"/>
              </a:lnSpc>
              <a:spcBef>
                <a:spcPct val="0%"/>
              </a:spcBef>
            </a:pPr>
            <a:r>
              <a:rPr lang="zh-HK" altLang="zh-TW" sz="300" smtClean="0"/>
              <a:t>6 Oct 2011</a:t>
            </a:r>
          </a:p>
          <a:p>
            <a:pPr>
              <a:lnSpc>
                <a:spcPct val="80%"/>
              </a:lnSpc>
              <a:spcBef>
                <a:spcPct val="0%"/>
              </a:spcBef>
            </a:pPr>
            <a:r>
              <a:rPr lang="zh-HK" altLang="zh-TW" sz="300" smtClean="0">
                <a:hlinkClick r:id="rId92"/>
              </a:rPr>
              <a:t>Apple co-founder Steve Jobs dies aged 56</a:t>
            </a:r>
            <a:r>
              <a:rPr lang="zh-HK" altLang="zh-TW" sz="300" smtClean="0"/>
              <a:t> </a:t>
            </a:r>
          </a:p>
          <a:p>
            <a:pPr>
              <a:lnSpc>
                <a:spcPct val="80%"/>
              </a:lnSpc>
              <a:spcBef>
                <a:spcPct val="0%"/>
              </a:spcBef>
            </a:pPr>
            <a:r>
              <a:rPr lang="zh-HK" altLang="zh-TW" sz="300" smtClean="0">
                <a:hlinkClick r:id="rId93"/>
              </a:rPr>
              <a:t>Steve Jobs's last words: 'Oh wow. Oh wow. Oh wow'</a:t>
            </a:r>
            <a:r>
              <a:rPr lang="zh-HK" altLang="zh-TW" sz="300" smtClean="0"/>
              <a:t> </a:t>
            </a:r>
          </a:p>
          <a:p>
            <a:pPr>
              <a:lnSpc>
                <a:spcPct val="80%"/>
              </a:lnSpc>
              <a:spcBef>
                <a:spcPct val="0%"/>
              </a:spcBef>
            </a:pPr>
            <a:r>
              <a:rPr lang="zh-HK" altLang="zh-TW" sz="300" smtClean="0"/>
              <a:t>31 Oct 2011</a:t>
            </a:r>
          </a:p>
          <a:p>
            <a:pPr>
              <a:lnSpc>
                <a:spcPct val="80%"/>
              </a:lnSpc>
              <a:spcBef>
                <a:spcPct val="0%"/>
              </a:spcBef>
            </a:pPr>
            <a:r>
              <a:rPr lang="zh-HK" altLang="zh-TW" sz="300" smtClean="0"/>
              <a:t>Mona Simpson, sister of the late Apple co-founder, reveals details of the final moments Jobs spent with his family</a:t>
            </a:r>
          </a:p>
          <a:p>
            <a:pPr>
              <a:lnSpc>
                <a:spcPct val="80%"/>
              </a:lnSpc>
              <a:spcBef>
                <a:spcPct val="0%"/>
              </a:spcBef>
            </a:pPr>
            <a:endParaRPr lang="zh-HK" altLang="zh-TW" sz="300" smtClean="0"/>
          </a:p>
          <a:p>
            <a:pPr>
              <a:lnSpc>
                <a:spcPct val="80%"/>
              </a:lnSpc>
              <a:spcBef>
                <a:spcPct val="0%"/>
              </a:spcBef>
            </a:pPr>
            <a:r>
              <a:rPr lang="zh-HK" altLang="zh-TW" sz="300" b="1" smtClean="0"/>
              <a:t>Steve Jobs obituary</a:t>
            </a:r>
          </a:p>
          <a:p>
            <a:pPr>
              <a:lnSpc>
                <a:spcPct val="80%"/>
              </a:lnSpc>
              <a:spcBef>
                <a:spcPct val="0%"/>
              </a:spcBef>
            </a:pPr>
            <a:r>
              <a:rPr lang="zh-HK" altLang="zh-TW" sz="300" smtClean="0"/>
              <a:t>Computing entrepreneur and inventor, and the co-founder, chairman and recognisable face of Apple</a:t>
            </a:r>
          </a:p>
          <a:p>
            <a:pPr lvl="1">
              <a:lnSpc>
                <a:spcPct val="80%"/>
              </a:lnSpc>
              <a:spcBef>
                <a:spcPct val="0%"/>
              </a:spcBef>
            </a:pPr>
            <a:r>
              <a:rPr lang="zh-HK" altLang="zh-TW" sz="300" smtClean="0">
                <a:hlinkClick r:id="rId94"/>
              </a:rPr>
              <a:t>reddit this</a:t>
            </a:r>
            <a:r>
              <a:rPr lang="zh-HK" altLang="zh-TW" sz="300" smtClean="0"/>
              <a:t> </a:t>
            </a:r>
          </a:p>
          <a:p>
            <a:pPr>
              <a:lnSpc>
                <a:spcPct val="80%"/>
              </a:lnSpc>
              <a:spcBef>
                <a:spcPct val="0%"/>
              </a:spcBef>
            </a:pPr>
            <a:r>
              <a:rPr lang="zh-HK" altLang="zh-TW" sz="300" smtClean="0">
                <a:hlinkClick r:id="rId95"/>
              </a:rPr>
              <a:t>Jack Schofield</a:t>
            </a:r>
            <a:r>
              <a:rPr lang="zh-HK" altLang="zh-TW" sz="300" smtClean="0"/>
              <a:t> </a:t>
            </a:r>
          </a:p>
          <a:p>
            <a:pPr>
              <a:lnSpc>
                <a:spcPct val="80%"/>
              </a:lnSpc>
              <a:spcBef>
                <a:spcPct val="0%"/>
              </a:spcBef>
            </a:pPr>
            <a:r>
              <a:rPr lang="zh-HK" altLang="zh-TW" sz="300" smtClean="0">
                <a:hlinkClick r:id="rId96"/>
              </a:rPr>
              <a:t>guardian.co.uk</a:t>
            </a:r>
            <a:r>
              <a:rPr lang="zh-HK" altLang="zh-TW" sz="300" smtClean="0"/>
              <a:t>, Wednesday 5 October 2011 20.07 EDT </a:t>
            </a:r>
          </a:p>
          <a:p>
            <a:pPr>
              <a:lnSpc>
                <a:spcPct val="80%"/>
              </a:lnSpc>
              <a:spcBef>
                <a:spcPct val="0%"/>
              </a:spcBef>
            </a:pPr>
            <a:r>
              <a:rPr lang="zh-HK" altLang="zh-TW" sz="300" smtClean="0">
                <a:hlinkClick r:id="rId97"/>
              </a:rPr>
              <a:t>Article history</a:t>
            </a:r>
            <a:r>
              <a:rPr lang="zh-HK" altLang="zh-TW" sz="300" smtClean="0"/>
              <a:t> </a:t>
            </a:r>
          </a:p>
          <a:p>
            <a:pPr>
              <a:lnSpc>
                <a:spcPct val="80%"/>
              </a:lnSpc>
              <a:spcBef>
                <a:spcPct val="0%"/>
              </a:spcBef>
            </a:pPr>
            <a:r>
              <a:rPr lang="zh-HK" altLang="zh-TW" sz="300" smtClean="0"/>
              <a:t>Steve Jobs: his life and career. Credit: Charles Arthur and Richard Sprenger </a:t>
            </a:r>
            <a:r>
              <a:rPr lang="zh-HK" altLang="zh-TW" sz="300" smtClean="0">
                <a:hlinkClick r:id="rId25" tooltip="Video will start automatically on this page"/>
              </a:rPr>
              <a:t>Link to this video</a:t>
            </a:r>
            <a:r>
              <a:rPr lang="zh-HK" altLang="zh-TW" sz="300" smtClean="0"/>
              <a:t> </a:t>
            </a:r>
            <a:r>
              <a:rPr lang="zh-HK" altLang="zh-TW" sz="300" smtClean="0">
                <a:hlinkClick r:id="rId5" tooltip="More from guardian.co.uk on Steve Jobs"/>
              </a:rPr>
              <a:t>Steve Jobs</a:t>
            </a:r>
            <a:r>
              <a:rPr lang="zh-HK" altLang="zh-TW" sz="300" smtClean="0"/>
              <a:t>, who has died aged 56 of pancreatic cancer, made an unprecedented impact on the world's consumer electronics markets with a string of successful products, including the iPod media player, iPhone smartphone and iPad tablet computer. In little more than a decade, he took </a:t>
            </a:r>
            <a:r>
              <a:rPr lang="zh-HK" altLang="zh-TW" sz="300" smtClean="0">
                <a:hlinkClick r:id="rId7" tooltip="More from guardian.co.uk on Apple"/>
              </a:rPr>
              <a:t>Apple</a:t>
            </a:r>
            <a:r>
              <a:rPr lang="zh-HK" altLang="zh-TW" sz="300" smtClean="0"/>
              <a:t> – the company he co-founded in 1976, and returned to in 1997 – from near-bankruptcy to being the world's second most valuable company by market capitalisation, after the oil giant Exxon, with around $80bn in the bank.</a:t>
            </a:r>
          </a:p>
          <a:p>
            <a:pPr>
              <a:lnSpc>
                <a:spcPct val="80%"/>
              </a:lnSpc>
              <a:spcBef>
                <a:spcPct val="0%"/>
              </a:spcBef>
            </a:pPr>
            <a:endParaRPr lang="en-US" altLang="zh-TW" sz="30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9BA6F34E-6BBE-410F-B10D-22149E5BEB4C}" type="slidenum">
              <a:rPr lang="en-US" altLang="zh-TW"/>
              <a:pPr/>
              <a:t>30</a:t>
            </a:fld>
            <a:endParaRPr lang="en-US" altLang="zh-TW"/>
          </a:p>
        </p:txBody>
      </p:sp>
    </p:spTree>
    <p:extLst>
      <p:ext uri="{BB962C8B-B14F-4D97-AF65-F5344CB8AC3E}">
        <p14:creationId xmlns:p14="http://schemas.microsoft.com/office/powerpoint/2010/main" val="2006293200"/>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HK" smtClean="0"/>
              <a:t>Click to edit Master title style</a:t>
            </a:r>
            <a:endParaRPr lang="zh-HK"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HK" smtClean="0"/>
              <a:t>Click to edit Master subtitle style</a:t>
            </a:r>
            <a:endParaRPr lang="zh-HK" altLang="en-US"/>
          </a:p>
        </p:txBody>
      </p:sp>
      <p:sp>
        <p:nvSpPr>
          <p:cNvPr id="4" name="Date Placeholder 3"/>
          <p:cNvSpPr>
            <a:spLocks noGrp="1"/>
          </p:cNvSpPr>
          <p:nvPr>
            <p:ph type="dt" sz="half" idx="10"/>
          </p:nvPr>
        </p:nvSpPr>
        <p:spPr/>
        <p:txBody>
          <a:bodyPr/>
          <a:lstStyle/>
          <a:p>
            <a:fld id="{320E593B-2D59-44D3-95DF-BF8123CFB288}" type="datetimeFigureOut">
              <a:rPr lang="zh-HK" altLang="en-US" smtClean="0"/>
              <a:t>23/10/2020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3A5AE4B3-5682-4052-9190-312D9812F0E0}" type="slidenum">
              <a:rPr lang="zh-HK" altLang="en-US" smtClean="0"/>
              <a:t>‹#›</a:t>
            </a:fld>
            <a:endParaRPr lang="zh-HK" altLang="en-US"/>
          </a:p>
        </p:txBody>
      </p:sp>
    </p:spTree>
    <p:extLst>
      <p:ext uri="{BB962C8B-B14F-4D97-AF65-F5344CB8AC3E}">
        <p14:creationId xmlns:p14="http://schemas.microsoft.com/office/powerpoint/2010/main" val="4118815619"/>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p>
            <a:fld id="{320E593B-2D59-44D3-95DF-BF8123CFB288}" type="datetimeFigureOut">
              <a:rPr lang="zh-HK" altLang="en-US" smtClean="0"/>
              <a:t>23/10/2020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3A5AE4B3-5682-4052-9190-312D9812F0E0}" type="slidenum">
              <a:rPr lang="zh-HK" altLang="en-US" smtClean="0"/>
              <a:t>‹#›</a:t>
            </a:fld>
            <a:endParaRPr lang="zh-HK" altLang="en-US"/>
          </a:p>
        </p:txBody>
      </p:sp>
    </p:spTree>
    <p:extLst>
      <p:ext uri="{BB962C8B-B14F-4D97-AF65-F5344CB8AC3E}">
        <p14:creationId xmlns:p14="http://schemas.microsoft.com/office/powerpoint/2010/main" val="3575869714"/>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p>
            <a:fld id="{320E593B-2D59-44D3-95DF-BF8123CFB288}" type="datetimeFigureOut">
              <a:rPr lang="zh-HK" altLang="en-US" smtClean="0"/>
              <a:t>23/10/2020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3A5AE4B3-5682-4052-9190-312D9812F0E0}" type="slidenum">
              <a:rPr lang="zh-HK" altLang="en-US" smtClean="0"/>
              <a:t>‹#›</a:t>
            </a:fld>
            <a:endParaRPr lang="zh-HK" altLang="en-US"/>
          </a:p>
        </p:txBody>
      </p:sp>
    </p:spTree>
    <p:extLst>
      <p:ext uri="{BB962C8B-B14F-4D97-AF65-F5344CB8AC3E}">
        <p14:creationId xmlns:p14="http://schemas.microsoft.com/office/powerpoint/2010/main" val="100565682"/>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p>
            <a:fld id="{320E593B-2D59-44D3-95DF-BF8123CFB288}" type="datetimeFigureOut">
              <a:rPr lang="zh-HK" altLang="en-US" smtClean="0"/>
              <a:t>23/10/2020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3A5AE4B3-5682-4052-9190-312D9812F0E0}" type="slidenum">
              <a:rPr lang="zh-HK" altLang="en-US" smtClean="0"/>
              <a:t>‹#›</a:t>
            </a:fld>
            <a:endParaRPr lang="zh-HK" altLang="en-US"/>
          </a:p>
        </p:txBody>
      </p:sp>
    </p:spTree>
    <p:extLst>
      <p:ext uri="{BB962C8B-B14F-4D97-AF65-F5344CB8AC3E}">
        <p14:creationId xmlns:p14="http://schemas.microsoft.com/office/powerpoint/2010/main" val="123888706"/>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altLang="zh-HK" smtClean="0"/>
              <a:t>Click to edit Master text styles</a:t>
            </a:r>
          </a:p>
        </p:txBody>
      </p:sp>
      <p:sp>
        <p:nvSpPr>
          <p:cNvPr id="4" name="Date Placeholder 3"/>
          <p:cNvSpPr>
            <a:spLocks noGrp="1"/>
          </p:cNvSpPr>
          <p:nvPr>
            <p:ph type="dt" sz="half" idx="10"/>
          </p:nvPr>
        </p:nvSpPr>
        <p:spPr/>
        <p:txBody>
          <a:bodyPr/>
          <a:lstStyle/>
          <a:p>
            <a:fld id="{320E593B-2D59-44D3-95DF-BF8123CFB288}" type="datetimeFigureOut">
              <a:rPr lang="zh-HK" altLang="en-US" smtClean="0"/>
              <a:t>23/10/2020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3A5AE4B3-5682-4052-9190-312D9812F0E0}" type="slidenum">
              <a:rPr lang="zh-HK" altLang="en-US" smtClean="0"/>
              <a:t>‹#›</a:t>
            </a:fld>
            <a:endParaRPr lang="zh-HK" altLang="en-US"/>
          </a:p>
        </p:txBody>
      </p:sp>
    </p:spTree>
    <p:extLst>
      <p:ext uri="{BB962C8B-B14F-4D97-AF65-F5344CB8AC3E}">
        <p14:creationId xmlns:p14="http://schemas.microsoft.com/office/powerpoint/2010/main" val="2795821030"/>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Date Placeholder 4"/>
          <p:cNvSpPr>
            <a:spLocks noGrp="1"/>
          </p:cNvSpPr>
          <p:nvPr>
            <p:ph type="dt" sz="half" idx="10"/>
          </p:nvPr>
        </p:nvSpPr>
        <p:spPr/>
        <p:txBody>
          <a:bodyPr/>
          <a:lstStyle/>
          <a:p>
            <a:fld id="{320E593B-2D59-44D3-95DF-BF8123CFB288}" type="datetimeFigureOut">
              <a:rPr lang="zh-HK" altLang="en-US" smtClean="0"/>
              <a:t>23/10/2020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3A5AE4B3-5682-4052-9190-312D9812F0E0}" type="slidenum">
              <a:rPr lang="zh-HK" altLang="en-US" smtClean="0"/>
              <a:t>‹#›</a:t>
            </a:fld>
            <a:endParaRPr lang="zh-HK" altLang="en-US"/>
          </a:p>
        </p:txBody>
      </p:sp>
    </p:spTree>
    <p:extLst>
      <p:ext uri="{BB962C8B-B14F-4D97-AF65-F5344CB8AC3E}">
        <p14:creationId xmlns:p14="http://schemas.microsoft.com/office/powerpoint/2010/main" val="1881822900"/>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HK" smtClean="0"/>
              <a:t>Click to edit Master title style</a:t>
            </a:r>
            <a:endParaRPr lang="zh-HK"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Date Placeholder 6"/>
          <p:cNvSpPr>
            <a:spLocks noGrp="1"/>
          </p:cNvSpPr>
          <p:nvPr>
            <p:ph type="dt" sz="half" idx="10"/>
          </p:nvPr>
        </p:nvSpPr>
        <p:spPr/>
        <p:txBody>
          <a:bodyPr/>
          <a:lstStyle/>
          <a:p>
            <a:fld id="{320E593B-2D59-44D3-95DF-BF8123CFB288}" type="datetimeFigureOut">
              <a:rPr lang="zh-HK" altLang="en-US" smtClean="0"/>
              <a:t>23/10/2020</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3A5AE4B3-5682-4052-9190-312D9812F0E0}" type="slidenum">
              <a:rPr lang="zh-HK" altLang="en-US" smtClean="0"/>
              <a:t>‹#›</a:t>
            </a:fld>
            <a:endParaRPr lang="zh-HK" altLang="en-US"/>
          </a:p>
        </p:txBody>
      </p:sp>
    </p:spTree>
    <p:extLst>
      <p:ext uri="{BB962C8B-B14F-4D97-AF65-F5344CB8AC3E}">
        <p14:creationId xmlns:p14="http://schemas.microsoft.com/office/powerpoint/2010/main" val="1860841418"/>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Date Placeholder 2"/>
          <p:cNvSpPr>
            <a:spLocks noGrp="1"/>
          </p:cNvSpPr>
          <p:nvPr>
            <p:ph type="dt" sz="half" idx="10"/>
          </p:nvPr>
        </p:nvSpPr>
        <p:spPr/>
        <p:txBody>
          <a:bodyPr/>
          <a:lstStyle/>
          <a:p>
            <a:fld id="{320E593B-2D59-44D3-95DF-BF8123CFB288}" type="datetimeFigureOut">
              <a:rPr lang="zh-HK" altLang="en-US" smtClean="0"/>
              <a:t>23/10/2020</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3A5AE4B3-5682-4052-9190-312D9812F0E0}" type="slidenum">
              <a:rPr lang="zh-HK" altLang="en-US" smtClean="0"/>
              <a:t>‹#›</a:t>
            </a:fld>
            <a:endParaRPr lang="zh-HK" altLang="en-US"/>
          </a:p>
        </p:txBody>
      </p:sp>
    </p:spTree>
    <p:extLst>
      <p:ext uri="{BB962C8B-B14F-4D97-AF65-F5344CB8AC3E}">
        <p14:creationId xmlns:p14="http://schemas.microsoft.com/office/powerpoint/2010/main" val="304973111"/>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E593B-2D59-44D3-95DF-BF8123CFB288}" type="datetimeFigureOut">
              <a:rPr lang="zh-HK" altLang="en-US" smtClean="0"/>
              <a:t>23/10/2020</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3A5AE4B3-5682-4052-9190-312D9812F0E0}" type="slidenum">
              <a:rPr lang="zh-HK" altLang="en-US" smtClean="0"/>
              <a:t>‹#›</a:t>
            </a:fld>
            <a:endParaRPr lang="zh-HK" altLang="en-US"/>
          </a:p>
        </p:txBody>
      </p:sp>
    </p:spTree>
    <p:extLst>
      <p:ext uri="{BB962C8B-B14F-4D97-AF65-F5344CB8AC3E}">
        <p14:creationId xmlns:p14="http://schemas.microsoft.com/office/powerpoint/2010/main" val="2705973706"/>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smtClean="0"/>
              <a:t>Click to edit Master text styles</a:t>
            </a:r>
          </a:p>
        </p:txBody>
      </p:sp>
      <p:sp>
        <p:nvSpPr>
          <p:cNvPr id="5" name="Date Placeholder 4"/>
          <p:cNvSpPr>
            <a:spLocks noGrp="1"/>
          </p:cNvSpPr>
          <p:nvPr>
            <p:ph type="dt" sz="half" idx="10"/>
          </p:nvPr>
        </p:nvSpPr>
        <p:spPr/>
        <p:txBody>
          <a:bodyPr/>
          <a:lstStyle/>
          <a:p>
            <a:fld id="{320E593B-2D59-44D3-95DF-BF8123CFB288}" type="datetimeFigureOut">
              <a:rPr lang="zh-HK" altLang="en-US" smtClean="0"/>
              <a:t>23/10/2020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3A5AE4B3-5682-4052-9190-312D9812F0E0}" type="slidenum">
              <a:rPr lang="zh-HK" altLang="en-US" smtClean="0"/>
              <a:t>‹#›</a:t>
            </a:fld>
            <a:endParaRPr lang="zh-HK" altLang="en-US"/>
          </a:p>
        </p:txBody>
      </p:sp>
    </p:spTree>
    <p:extLst>
      <p:ext uri="{BB962C8B-B14F-4D97-AF65-F5344CB8AC3E}">
        <p14:creationId xmlns:p14="http://schemas.microsoft.com/office/powerpoint/2010/main" val="1660604899"/>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smtClean="0"/>
              <a:t>Click to edit Master text styles</a:t>
            </a:r>
          </a:p>
        </p:txBody>
      </p:sp>
      <p:sp>
        <p:nvSpPr>
          <p:cNvPr id="5" name="Date Placeholder 4"/>
          <p:cNvSpPr>
            <a:spLocks noGrp="1"/>
          </p:cNvSpPr>
          <p:nvPr>
            <p:ph type="dt" sz="half" idx="10"/>
          </p:nvPr>
        </p:nvSpPr>
        <p:spPr/>
        <p:txBody>
          <a:bodyPr/>
          <a:lstStyle/>
          <a:p>
            <a:fld id="{320E593B-2D59-44D3-95DF-BF8123CFB288}" type="datetimeFigureOut">
              <a:rPr lang="zh-HK" altLang="en-US" smtClean="0"/>
              <a:t>23/10/2020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3A5AE4B3-5682-4052-9190-312D9812F0E0}" type="slidenum">
              <a:rPr lang="zh-HK" altLang="en-US" smtClean="0"/>
              <a:t>‹#›</a:t>
            </a:fld>
            <a:endParaRPr lang="zh-HK" altLang="en-US"/>
          </a:p>
        </p:txBody>
      </p:sp>
    </p:spTree>
    <p:extLst>
      <p:ext uri="{BB962C8B-B14F-4D97-AF65-F5344CB8AC3E}">
        <p14:creationId xmlns:p14="http://schemas.microsoft.com/office/powerpoint/2010/main" val="2338447786"/>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Pr>
        <a:solidFill>
          <a:schemeClr val="accent6">
            <a:lumMod val="40%"/>
            <a:lumOff val="6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HK" smtClean="0"/>
              <a:t>Click to edit Master title style</a:t>
            </a:r>
            <a:endParaRPr lang="zh-HK"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320E593B-2D59-44D3-95DF-BF8123CFB288}" type="datetimeFigureOut">
              <a:rPr lang="zh-HK" altLang="en-US" smtClean="0"/>
              <a:t>23/10/2020</a:t>
            </a:fld>
            <a:endParaRPr lang="zh-HK"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zh-HK"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3A5AE4B3-5682-4052-9190-312D9812F0E0}" type="slidenum">
              <a:rPr lang="zh-HK" altLang="en-US" smtClean="0"/>
              <a:t>‹#›</a:t>
            </a:fld>
            <a:endParaRPr lang="zh-HK" altLang="en-US"/>
          </a:p>
        </p:txBody>
      </p:sp>
    </p:spTree>
    <p:extLst>
      <p:ext uri="{BB962C8B-B14F-4D97-AF65-F5344CB8AC3E}">
        <p14:creationId xmlns:p14="http://schemas.microsoft.com/office/powerpoint/2010/main" val="421333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2" Type="http://purl.oclc.org/ooxml/officeDocument/relationships/image" Target="../media/image10.png"/><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2" Type="http://purl.oclc.org/ooxml/officeDocument/relationships/image" Target="../media/image11.jpg"/><Relationship Id="rId1" Type="http://purl.oclc.org/ooxml/officeDocument/relationships/slideLayout" Target="../slideLayouts/slideLayout2.xml"/></Relationships>
</file>

<file path=ppt/slides/_rels/slide12.xml.rels><?xml version="1.0" encoding="UTF-8" standalone="yes"?>
<Relationships xmlns="http://schemas.openxmlformats.org/package/2006/relationships"><Relationship Id="rId2" Type="http://purl.oclc.org/ooxml/officeDocument/relationships/image" Target="../media/image12.jpeg"/><Relationship Id="rId1" Type="http://purl.oclc.org/ooxml/officeDocument/relationships/slideLayout" Target="../slideLayouts/slideLayout7.xml"/></Relationships>
</file>

<file path=ppt/slides/_rels/slide13.xml.rels><?xml version="1.0" encoding="UTF-8" standalone="yes"?>
<Relationships xmlns="http://schemas.openxmlformats.org/package/2006/relationships"><Relationship Id="rId3" Type="http://purl.oclc.org/ooxml/officeDocument/relationships/diagramLayout" Target="../diagrams/layout1.xml"/><Relationship Id="rId2" Type="http://purl.oclc.org/ooxml/officeDocument/relationships/diagramData" Target="../diagrams/data1.xml"/><Relationship Id="rId1" Type="http://purl.oclc.org/ooxml/officeDocument/relationships/slideLayout" Target="../slideLayouts/slideLayout7.xml"/><Relationship Id="rId6" Type="http://schemas.microsoft.com/office/2007/relationships/diagramDrawing" Target="../diagrams/drawing1.xml"/><Relationship Id="rId5" Type="http://purl.oclc.org/ooxml/officeDocument/relationships/diagramColors" Target="../diagrams/colors1.xml"/><Relationship Id="rId4" Type="http://purl.oclc.org/ooxml/officeDocument/relationships/diagramQuickStyle" Target="../diagrams/quickStyle1.xml"/></Relationships>
</file>

<file path=ppt/slides/_rels/slide14.xml.rels><?xml version="1.0" encoding="UTF-8" standalone="yes"?>
<Relationships xmlns="http://schemas.openxmlformats.org/package/2006/relationships"><Relationship Id="rId3" Type="http://purl.oclc.org/ooxml/officeDocument/relationships/image" Target="../media/image13.wmf"/><Relationship Id="rId2" Type="http://purl.oclc.org/ooxml/officeDocument/relationships/notesSlide" Target="../notesSlides/notesSlide1.xml"/><Relationship Id="rId1" Type="http://purl.oclc.org/ooxml/officeDocument/relationships/slideLayout" Target="../slideLayouts/slideLayout7.xml"/><Relationship Id="rId4" Type="http://purl.oclc.org/ooxml/officeDocument/relationships/image" Target="../media/image14.wmf"/></Relationships>
</file>

<file path=ppt/slides/_rels/slide15.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6.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7.xml.rels><?xml version="1.0" encoding="UTF-8" standalone="yes"?>
<Relationships xmlns="http://schemas.openxmlformats.org/package/2006/relationships"><Relationship Id="rId2" Type="http://purl.oclc.org/ooxml/officeDocument/relationships/image" Target="../media/image15.jpg"/><Relationship Id="rId1" Type="http://purl.oclc.org/ooxml/officeDocument/relationships/slideLayout" Target="../slideLayouts/slideLayout7.xml"/></Relationships>
</file>

<file path=ppt/slides/_rels/slide18.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9.xml.rels><?xml version="1.0" encoding="UTF-8" standalone="yes"?>
<Relationships xmlns="http://schemas.openxmlformats.org/package/2006/relationships"><Relationship Id="rId2" Type="http://purl.oclc.org/ooxml/officeDocument/relationships/image" Target="../media/image16.jpg"/><Relationship Id="rId1" Type="http://purl.oclc.org/ooxml/officeDocument/relationships/slideLayout" Target="../slideLayouts/slideLayout7.xml"/></Relationships>
</file>

<file path=ppt/slides/_rels/slide2.xml.rels><?xml version="1.0" encoding="UTF-8" standalone="yes"?>
<Relationships xmlns="http://schemas.openxmlformats.org/package/2006/relationships"><Relationship Id="rId2" Type="http://purl.oclc.org/ooxml/officeDocument/relationships/image" Target="../media/image2.jpg"/><Relationship Id="rId1" Type="http://purl.oclc.org/ooxml/officeDocument/relationships/slideLayout" Target="../slideLayouts/slideLayout2.xml"/></Relationships>
</file>

<file path=ppt/slides/_rels/slide20.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1.xml.rels><?xml version="1.0" encoding="UTF-8" standalone="yes"?>
<Relationships xmlns="http://schemas.openxmlformats.org/package/2006/relationships"><Relationship Id="rId2" Type="http://purl.oclc.org/ooxml/officeDocument/relationships/image" Target="../media/image17.jpg"/><Relationship Id="rId1" Type="http://purl.oclc.org/ooxml/officeDocument/relationships/slideLayout" Target="../slideLayouts/slideLayout7.xml"/></Relationships>
</file>

<file path=ppt/slides/_rels/slide22.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3.xml.rels><?xml version="1.0" encoding="UTF-8" standalone="yes"?>
<Relationships xmlns="http://schemas.openxmlformats.org/package/2006/relationships"><Relationship Id="rId2" Type="http://purl.oclc.org/ooxml/officeDocument/relationships/image" Target="../media/image18.jpg"/><Relationship Id="rId1" Type="http://purl.oclc.org/ooxml/officeDocument/relationships/slideLayout" Target="../slideLayouts/slideLayout7.xml"/></Relationships>
</file>

<file path=ppt/slides/_rels/slide24.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5.xml.rels><?xml version="1.0" encoding="UTF-8" standalone="yes"?>
<Relationships xmlns="http://schemas.openxmlformats.org/package/2006/relationships"><Relationship Id="rId2" Type="http://purl.oclc.org/ooxml/officeDocument/relationships/image" Target="../media/image19.jpg"/><Relationship Id="rId1" Type="http://purl.oclc.org/ooxml/officeDocument/relationships/slideLayout" Target="../slideLayouts/slideLayout7.xml"/></Relationships>
</file>

<file path=ppt/slides/_rels/slide26.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7.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8.xml.rels><?xml version="1.0" encoding="UTF-8" standalone="yes"?>
<Relationships xmlns="http://schemas.openxmlformats.org/package/2006/relationships"><Relationship Id="rId2" Type="http://purl.oclc.org/ooxml/officeDocument/relationships/image" Target="../media/image20.jpeg"/><Relationship Id="rId1" Type="http://purl.oclc.org/ooxml/officeDocument/relationships/slideLayout" Target="../slideLayouts/slideLayout7.xml"/></Relationships>
</file>

<file path=ppt/slides/_rels/slide29.xml.rels><?xml version="1.0" encoding="UTF-8" standalone="yes"?>
<Relationships xmlns="http://schemas.openxmlformats.org/package/2006/relationships"><Relationship Id="rId2" Type="http://purl.oclc.org/ooxml/officeDocument/relationships/image" Target="../media/image21.png"/><Relationship Id="rId1" Type="http://purl.oclc.org/ooxml/officeDocument/relationships/slideLayout" Target="../slideLayouts/slideLayout8.xml"/></Relationships>
</file>

<file path=ppt/slides/_rels/slide3.xml.rels><?xml version="1.0" encoding="UTF-8" standalone="yes"?>
<Relationships xmlns="http://schemas.openxmlformats.org/package/2006/relationships"><Relationship Id="rId2" Type="http://purl.oclc.org/ooxml/officeDocument/relationships/image" Target="../media/image3.jpg"/><Relationship Id="rId1" Type="http://purl.oclc.org/ooxml/officeDocument/relationships/slideLayout" Target="../slideLayouts/slideLayout2.xml"/></Relationships>
</file>

<file path=ppt/slides/_rels/slide30.xml.rels><?xml version="1.0" encoding="UTF-8" standalone="yes"?>
<Relationships xmlns="http://schemas.openxmlformats.org/package/2006/relationships"><Relationship Id="rId3" Type="http://purl.oclc.org/ooxml/officeDocument/relationships/image" Target="../media/image22.png"/><Relationship Id="rId2" Type="http://purl.oclc.org/ooxml/officeDocument/relationships/notesSlide" Target="../notesSlides/notesSlide2.xml"/><Relationship Id="rId1" Type="http://purl.oclc.org/ooxml/officeDocument/relationships/slideLayout" Target="../slideLayouts/slideLayout6.xml"/></Relationships>
</file>

<file path=ppt/slides/_rels/slide31.xml.rels><?xml version="1.0" encoding="UTF-8" standalone="yes"?>
<Relationships xmlns="http://schemas.openxmlformats.org/package/2006/relationships"><Relationship Id="rId8" Type="http://purl.oclc.org/ooxml/officeDocument/relationships/hyperlink" Target="http://www.cw.bc.ca/library/pdf/pamphlets/Mighty%20Moe1.pdf" TargetMode="External"/><Relationship Id="rId3" Type="http://purl.oclc.org/ooxml/officeDocument/relationships/hyperlink" Target="http://www.hoagiesgifted.org/" TargetMode="External"/><Relationship Id="rId7" Type="http://purl.oclc.org/ooxml/officeDocument/relationships/hyperlink" Target="https://www.davidsongifted.org/search-database/entry/a10441" TargetMode="External"/><Relationship Id="rId2" Type="http://purl.oclc.org/ooxml/officeDocument/relationships/hyperlink" Target="https://www.davidsongifted.org/" TargetMode="External"/><Relationship Id="rId1" Type="http://purl.oclc.org/ooxml/officeDocument/relationships/slideLayout" Target="../slideLayouts/slideLayout5.xml"/><Relationship Id="rId6" Type="http://purl.oclc.org/ooxml/officeDocument/relationships/hyperlink" Target="http://gleigh.tripod.com/brightvG.htm" TargetMode="External"/><Relationship Id="rId5" Type="http://purl.oclc.org/ooxml/officeDocument/relationships/hyperlink" Target="https://www.davidsongifted.org/search-database/entry/a10226" TargetMode="External"/><Relationship Id="rId4" Type="http://purl.oclc.org/ooxml/officeDocument/relationships/hyperlink" Target="https://www.sengifted.org/" TargetMode="External"/></Relationships>
</file>

<file path=ppt/slides/_rels/slide4.xml.rels><?xml version="1.0" encoding="UTF-8" standalone="yes"?>
<Relationships xmlns="http://schemas.openxmlformats.org/package/2006/relationships"><Relationship Id="rId2" Type="http://purl.oclc.org/ooxml/officeDocument/relationships/image" Target="../media/image4.jpg"/><Relationship Id="rId1" Type="http://purl.oclc.org/ooxml/officeDocument/relationships/slideLayout" Target="../slideLayouts/slideLayout2.xml"/></Relationships>
</file>

<file path=ppt/slides/_rels/slide5.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6.xml.rels><?xml version="1.0" encoding="UTF-8" standalone="yes"?>
<Relationships xmlns="http://schemas.openxmlformats.org/package/2006/relationships"><Relationship Id="rId8" Type="http://purl.oclc.org/ooxml/officeDocument/relationships/control" Target="../activeX/activeX7.xml"/><Relationship Id="rId13" Type="http://purl.oclc.org/ooxml/officeDocument/relationships/control" Target="../activeX/activeX12.xml"/><Relationship Id="rId18" Type="http://purl.oclc.org/ooxml/officeDocument/relationships/control" Target="../activeX/activeX17.xml"/><Relationship Id="rId26" Type="http://purl.oclc.org/ooxml/officeDocument/relationships/control" Target="../activeX/activeX25.xml"/><Relationship Id="rId39" Type="http://purl.oclc.org/ooxml/officeDocument/relationships/control" Target="../activeX/activeX38.xml"/><Relationship Id="rId3" Type="http://purl.oclc.org/ooxml/officeDocument/relationships/control" Target="../activeX/activeX2.xml"/><Relationship Id="rId21" Type="http://purl.oclc.org/ooxml/officeDocument/relationships/control" Target="../activeX/activeX20.xml"/><Relationship Id="rId34" Type="http://purl.oclc.org/ooxml/officeDocument/relationships/control" Target="../activeX/activeX33.xml"/><Relationship Id="rId42" Type="http://purl.oclc.org/ooxml/officeDocument/relationships/control" Target="../activeX/activeX41.xml"/><Relationship Id="rId7" Type="http://purl.oclc.org/ooxml/officeDocument/relationships/control" Target="../activeX/activeX6.xml"/><Relationship Id="rId12" Type="http://purl.oclc.org/ooxml/officeDocument/relationships/control" Target="../activeX/activeX11.xml"/><Relationship Id="rId17" Type="http://purl.oclc.org/ooxml/officeDocument/relationships/control" Target="../activeX/activeX16.xml"/><Relationship Id="rId25" Type="http://purl.oclc.org/ooxml/officeDocument/relationships/control" Target="../activeX/activeX24.xml"/><Relationship Id="rId33" Type="http://purl.oclc.org/ooxml/officeDocument/relationships/control" Target="../activeX/activeX32.xml"/><Relationship Id="rId38" Type="http://purl.oclc.org/ooxml/officeDocument/relationships/control" Target="../activeX/activeX37.xml"/><Relationship Id="rId2" Type="http://purl.oclc.org/ooxml/officeDocument/relationships/control" Target="../activeX/activeX1.xml"/><Relationship Id="rId16" Type="http://purl.oclc.org/ooxml/officeDocument/relationships/control" Target="../activeX/activeX15.xml"/><Relationship Id="rId20" Type="http://purl.oclc.org/ooxml/officeDocument/relationships/control" Target="../activeX/activeX19.xml"/><Relationship Id="rId29" Type="http://purl.oclc.org/ooxml/officeDocument/relationships/control" Target="../activeX/activeX28.xml"/><Relationship Id="rId41" Type="http://purl.oclc.org/ooxml/officeDocument/relationships/control" Target="../activeX/activeX40.xml"/><Relationship Id="rId1" Type="http://schemas.openxmlformats.org/officeDocument/2006/relationships/vmlDrawing" Target="../drawings/vmlDrawing1.vml"/><Relationship Id="rId6" Type="http://purl.oclc.org/ooxml/officeDocument/relationships/control" Target="../activeX/activeX5.xml"/><Relationship Id="rId11" Type="http://purl.oclc.org/ooxml/officeDocument/relationships/control" Target="../activeX/activeX10.xml"/><Relationship Id="rId24" Type="http://purl.oclc.org/ooxml/officeDocument/relationships/control" Target="../activeX/activeX23.xml"/><Relationship Id="rId32" Type="http://purl.oclc.org/ooxml/officeDocument/relationships/control" Target="../activeX/activeX31.xml"/><Relationship Id="rId37" Type="http://purl.oclc.org/ooxml/officeDocument/relationships/control" Target="../activeX/activeX36.xml"/><Relationship Id="rId40" Type="http://purl.oclc.org/ooxml/officeDocument/relationships/control" Target="../activeX/activeX39.xml"/><Relationship Id="rId45" Type="http://purl.oclc.org/ooxml/officeDocument/relationships/image" Target="../media/image6.wmf"/><Relationship Id="rId5" Type="http://purl.oclc.org/ooxml/officeDocument/relationships/control" Target="../activeX/activeX4.xml"/><Relationship Id="rId15" Type="http://purl.oclc.org/ooxml/officeDocument/relationships/control" Target="../activeX/activeX14.xml"/><Relationship Id="rId23" Type="http://purl.oclc.org/ooxml/officeDocument/relationships/control" Target="../activeX/activeX22.xml"/><Relationship Id="rId28" Type="http://purl.oclc.org/ooxml/officeDocument/relationships/control" Target="../activeX/activeX27.xml"/><Relationship Id="rId36" Type="http://purl.oclc.org/ooxml/officeDocument/relationships/control" Target="../activeX/activeX35.xml"/><Relationship Id="rId10" Type="http://purl.oclc.org/ooxml/officeDocument/relationships/control" Target="../activeX/activeX9.xml"/><Relationship Id="rId19" Type="http://purl.oclc.org/ooxml/officeDocument/relationships/control" Target="../activeX/activeX18.xml"/><Relationship Id="rId31" Type="http://purl.oclc.org/ooxml/officeDocument/relationships/control" Target="../activeX/activeX30.xml"/><Relationship Id="rId44" Type="http://purl.oclc.org/ooxml/officeDocument/relationships/image" Target="../media/image5.wmf"/><Relationship Id="rId4" Type="http://purl.oclc.org/ooxml/officeDocument/relationships/control" Target="../activeX/activeX3.xml"/><Relationship Id="rId9" Type="http://purl.oclc.org/ooxml/officeDocument/relationships/control" Target="../activeX/activeX8.xml"/><Relationship Id="rId14" Type="http://purl.oclc.org/ooxml/officeDocument/relationships/control" Target="../activeX/activeX13.xml"/><Relationship Id="rId22" Type="http://purl.oclc.org/ooxml/officeDocument/relationships/control" Target="../activeX/activeX21.xml"/><Relationship Id="rId27" Type="http://purl.oclc.org/ooxml/officeDocument/relationships/control" Target="../activeX/activeX26.xml"/><Relationship Id="rId30" Type="http://purl.oclc.org/ooxml/officeDocument/relationships/control" Target="../activeX/activeX29.xml"/><Relationship Id="rId35" Type="http://purl.oclc.org/ooxml/officeDocument/relationships/control" Target="../activeX/activeX34.xml"/><Relationship Id="rId43" Type="http://purl.oclc.org/ooxml/officeDocument/relationships/slideLayout" Target="../slideLayouts/slideLayout2.xml"/></Relationships>
</file>

<file path=ppt/slides/_rels/slide7.xml.rels><?xml version="1.0" encoding="UTF-8" standalone="yes"?>
<Relationships xmlns="http://schemas.openxmlformats.org/package/2006/relationships"><Relationship Id="rId2" Type="http://purl.oclc.org/ooxml/officeDocument/relationships/image" Target="../media/image7.jpg"/><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2" Type="http://purl.oclc.org/ooxml/officeDocument/relationships/image" Target="../media/image8.png"/><Relationship Id="rId1" Type="http://purl.oclc.org/ooxml/officeDocument/relationships/slideLayout" Target="../slideLayouts/slideLayout2.xml"/></Relationships>
</file>

<file path=ppt/slides/_rels/slide9.xml.rels><?xml version="1.0" encoding="UTF-8" standalone="yes"?>
<Relationships xmlns="http://schemas.openxmlformats.org/package/2006/relationships"><Relationship Id="rId2" Type="http://purl.oclc.org/ooxml/officeDocument/relationships/image" Target="../media/image9.png"/><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54110"/>
            <a:ext cx="9144000" cy="2387600"/>
          </a:xfrm>
        </p:spPr>
        <p:txBody>
          <a:bodyPr/>
          <a:lstStyle/>
          <a:p>
            <a:r>
              <a:rPr lang="en-US" altLang="zh-HK" sz="8800" b="1" dirty="0" smtClean="0"/>
              <a:t>G</a:t>
            </a:r>
            <a:r>
              <a:rPr lang="en-US" altLang="zh-HK" sz="2800" dirty="0" smtClean="0"/>
              <a:t>ifted &amp;</a:t>
            </a:r>
            <a:r>
              <a:rPr lang="en-US" altLang="zh-HK" sz="8800" b="1" dirty="0" smtClean="0"/>
              <a:t>T</a:t>
            </a:r>
            <a:r>
              <a:rPr lang="en-US" altLang="zh-HK" sz="2800" dirty="0" smtClean="0"/>
              <a:t>alented</a:t>
            </a:r>
            <a:r>
              <a:rPr lang="en-US" altLang="zh-HK" dirty="0" smtClean="0"/>
              <a:t> </a:t>
            </a:r>
            <a:r>
              <a:rPr lang="en-US" altLang="zh-HK" sz="8800" b="1" dirty="0" smtClean="0"/>
              <a:t>5</a:t>
            </a:r>
            <a:endParaRPr lang="zh-HK" altLang="en-US" sz="8800" b="1" dirty="0"/>
          </a:p>
        </p:txBody>
      </p:sp>
      <p:sp>
        <p:nvSpPr>
          <p:cNvPr id="3" name="Subtitle 2"/>
          <p:cNvSpPr>
            <a:spLocks noGrp="1"/>
          </p:cNvSpPr>
          <p:nvPr>
            <p:ph type="subTitle" idx="1"/>
          </p:nvPr>
        </p:nvSpPr>
        <p:spPr/>
        <p:txBody>
          <a:bodyPr/>
          <a:lstStyle/>
          <a:p>
            <a:endParaRPr lang="zh-HK"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709591"/>
            <a:ext cx="3810000" cy="2609850"/>
          </a:xfrm>
          <a:prstGeom prst="rect">
            <a:avLst/>
          </a:prstGeom>
        </p:spPr>
      </p:pic>
    </p:spTree>
    <p:extLst>
      <p:ext uri="{BB962C8B-B14F-4D97-AF65-F5344CB8AC3E}">
        <p14:creationId xmlns:p14="http://schemas.microsoft.com/office/powerpoint/2010/main" val="3576403593"/>
      </p:ext>
    </p:extLst>
  </p:cSld>
  <p:clrMapOvr>
    <a:masterClrMapping/>
  </p:clrMapOvr>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2192" y="365124"/>
            <a:ext cx="10431607" cy="6184265"/>
          </a:xfrm>
        </p:spPr>
      </p:pic>
    </p:spTree>
    <p:extLst>
      <p:ext uri="{BB962C8B-B14F-4D97-AF65-F5344CB8AC3E}">
        <p14:creationId xmlns:p14="http://schemas.microsoft.com/office/powerpoint/2010/main" val="343266880"/>
      </p:ext>
    </p:extLst>
  </p:cSld>
  <p:clrMapOvr>
    <a:masterClrMapping/>
  </p:clrMapOvr>
  <p:timing>
    <p:tnLst>
      <p:par>
        <p:cTn id="1" dur="indefinite" restart="never" nodeType="tmRoot"/>
      </p:par>
    </p:tnLst>
  </p:timing>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0.511%"/>
          <a:stretch/>
        </p:blipFill>
        <p:spPr>
          <a:xfrm>
            <a:off x="1273629" y="1347107"/>
            <a:ext cx="9364435" cy="4656908"/>
          </a:xfrm>
        </p:spPr>
      </p:pic>
      <p:sp>
        <p:nvSpPr>
          <p:cNvPr id="3" name="Rectangle 2"/>
          <p:cNvSpPr/>
          <p:nvPr/>
        </p:nvSpPr>
        <p:spPr>
          <a:xfrm>
            <a:off x="1926771" y="5314950"/>
            <a:ext cx="2400300" cy="689065"/>
          </a:xfrm>
          <a:prstGeom prst="rect">
            <a:avLst/>
          </a:prstGeom>
          <a:solidFill>
            <a:schemeClr val="bg1"/>
          </a:solidFill>
          <a:ln>
            <a:solidFill>
              <a:schemeClr val="bg1"/>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914011634"/>
      </p:ext>
    </p:extLst>
  </p:cSld>
  <p:clrMapOvr>
    <a:masterClrMapping/>
  </p:clrMapOvr>
  <p:timing>
    <p:tnLst>
      <p:par>
        <p:cTn id="1" dur="indefinite" restart="never" nodeType="tmRoot"/>
      </p:par>
    </p:tnLst>
  </p:timing>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560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spcBef>
                <a:spcPct val="20%"/>
              </a:spcBef>
              <a:buClr>
                <a:schemeClr val="bg2"/>
              </a:buClr>
              <a:buSzPct val="75%"/>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
              </a:spcBef>
              <a:buClr>
                <a:schemeClr val="accent2"/>
              </a:buClr>
              <a:buSzPct val="8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
              </a:spcBef>
              <a:buClr>
                <a:schemeClr val="bg2"/>
              </a:buClr>
              <a:buSzPct val="65%"/>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
              </a:spcBef>
              <a:buClr>
                <a:schemeClr val="accent2"/>
              </a:buClr>
              <a:buSzPct val="7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zh-TW" sz="1200">
              <a:ea typeface="新細明體" panose="02020500000000000000" pitchFamily="18" charset="-120"/>
            </a:endParaRPr>
          </a:p>
        </p:txBody>
      </p:sp>
      <p:sp>
        <p:nvSpPr>
          <p:cNvPr id="2560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spcBef>
                <a:spcPct val="20%"/>
              </a:spcBef>
              <a:buClr>
                <a:schemeClr val="bg2"/>
              </a:buClr>
              <a:buSzPct val="75%"/>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
              </a:spcBef>
              <a:buClr>
                <a:schemeClr val="accent2"/>
              </a:buClr>
              <a:buSzPct val="8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
              </a:spcBef>
              <a:buClr>
                <a:schemeClr val="bg2"/>
              </a:buClr>
              <a:buSzPct val="65%"/>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
              </a:spcBef>
              <a:buClr>
                <a:schemeClr val="accent2"/>
              </a:buClr>
              <a:buSzPct val="7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F4CAC35-4494-4DDA-8B9D-AC466940561E}" type="slidenum">
              <a:rPr lang="en-US" altLang="zh-TW" sz="1200">
                <a:latin typeface="Arial Black" panose="020B0A04020102020204" pitchFamily="34" charset="0"/>
                <a:ea typeface="新細明體" panose="02020500000000000000" pitchFamily="18" charset="-120"/>
              </a:rPr>
              <a:pPr>
                <a:spcBef>
                  <a:spcPct val="0%"/>
                </a:spcBef>
                <a:buClrTx/>
                <a:buSzTx/>
                <a:buFontTx/>
                <a:buNone/>
              </a:pPr>
              <a:t>12</a:t>
            </a:fld>
            <a:endParaRPr lang="en-US" altLang="zh-TW" sz="1200">
              <a:latin typeface="Arial Black" panose="020B0A04020102020204" pitchFamily="34" charset="0"/>
              <a:ea typeface="新細明體" panose="02020500000000000000" pitchFamily="18" charset="-120"/>
            </a:endParaRPr>
          </a:p>
        </p:txBody>
      </p:sp>
      <p:pic>
        <p:nvPicPr>
          <p:cNvPr id="25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544" y="0"/>
            <a:ext cx="111136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1618510848"/>
      </p:ext>
    </p:extLst>
  </p:cSld>
  <p:clrMapOvr>
    <a:masterClrMapping/>
  </p:clrMapOvr>
  <p:timing>
    <p:tnLst>
      <p:par>
        <p:cTn id="1" dur="indefinite" restart="never" nodeType="tmRoot"/>
      </p:par>
    </p:tnLst>
  </p:timing>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3" name="資料庫圖表 2">
            <a:extLst>
              <a:ext uri="{FF2B5EF4-FFF2-40B4-BE49-F238E27FC236}"/>
            </a:extLst>
          </p:cNvPr>
          <p:cNvGraphicFramePr/>
          <p:nvPr>
            <p:extLst>
              <p:ext uri="{D42A27DB-BD31-4B8C-83A1-F6EECF244321}">
                <p14:modId xmlns:p14="http://schemas.microsoft.com/office/powerpoint/2010/main" val="1722565548"/>
              </p:ext>
            </p:extLst>
          </p:nvPr>
        </p:nvGraphicFramePr>
        <p:xfrm>
          <a:off x="1511768" y="2099946"/>
          <a:ext cx="9156233" cy="4305300"/>
        </p:xfrm>
        <a:graphic>
          <a:graphicData uri="http://purl.oclc.org/ooxml/drawingml/diagram">
            <dgm:relIds xmlns:dgm="http://purl.oclc.org/ooxml/drawingml/diagram" xmlns:r="http://purl.oclc.org/ooxml/officeDocument/relationships" r:dm="rId2" r:lo="rId3" r:qs="rId4" r:cs="rId5"/>
          </a:graphicData>
        </a:graphic>
      </p:graphicFrame>
      <p:sp>
        <p:nvSpPr>
          <p:cNvPr id="24579" name="Rectangle 1"/>
          <p:cNvSpPr>
            <a:spLocks noChangeArrowheads="1"/>
          </p:cNvSpPr>
          <p:nvPr/>
        </p:nvSpPr>
        <p:spPr bwMode="auto">
          <a:xfrm>
            <a:off x="4794250" y="168275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none">
            <a:spAutoFit/>
          </a:bodyPr>
          <a:lstStyle>
            <a:lvl1pPr>
              <a:spcBef>
                <a:spcPct val="20%"/>
              </a:spcBef>
              <a:buClr>
                <a:schemeClr val="bg2"/>
              </a:buClr>
              <a:buSzPct val="75%"/>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
              </a:spcBef>
              <a:buClr>
                <a:schemeClr val="accent2"/>
              </a:buClr>
              <a:buSzPct val="8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
              </a:spcBef>
              <a:buClr>
                <a:schemeClr val="bg2"/>
              </a:buClr>
              <a:buSzPct val="65%"/>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
              </a:spcBef>
              <a:buClr>
                <a:schemeClr val="accent2"/>
              </a:buClr>
              <a:buSzPct val="7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zh-TW" sz="1800" i="1">
              <a:ea typeface="新細明體" panose="02020500000000000000" pitchFamily="18" charset="-120"/>
            </a:endParaRPr>
          </a:p>
        </p:txBody>
      </p:sp>
      <p:sp>
        <p:nvSpPr>
          <p:cNvPr id="24580" name="Footer Placeholder 1"/>
          <p:cNvSpPr>
            <a:spLocks noGrp="1"/>
          </p:cNvSpPr>
          <p:nvPr>
            <p:ph type="ftr" sz="quarter" idx="10"/>
          </p:nvPr>
        </p:nvSpPr>
        <p:spPr>
          <a:xfrm>
            <a:off x="8077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spcBef>
                <a:spcPct val="20%"/>
              </a:spcBef>
              <a:buClr>
                <a:schemeClr val="bg2"/>
              </a:buClr>
              <a:buSzPct val="75%"/>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
              </a:spcBef>
              <a:buClr>
                <a:schemeClr val="accent2"/>
              </a:buClr>
              <a:buSzPct val="8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
              </a:spcBef>
              <a:buClr>
                <a:schemeClr val="bg2"/>
              </a:buClr>
              <a:buSzPct val="65%"/>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
              </a:spcBef>
              <a:buClr>
                <a:schemeClr val="accent2"/>
              </a:buClr>
              <a:buSzPct val="7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ClrTx/>
              <a:buSzTx/>
              <a:buFontTx/>
              <a:buNone/>
            </a:pPr>
            <a:endParaRPr lang="en-US" altLang="zh-TW" sz="1200">
              <a:latin typeface="Arial Black" panose="020B0A04020102020204" pitchFamily="34" charset="0"/>
              <a:ea typeface="新細明體" panose="02020500000000000000" pitchFamily="18" charset="-120"/>
            </a:endParaRPr>
          </a:p>
        </p:txBody>
      </p:sp>
      <p:sp>
        <p:nvSpPr>
          <p:cNvPr id="24581" name="Slide Number Placeholder 4"/>
          <p:cNvSpPr>
            <a:spLocks noGrp="1"/>
          </p:cNvSpPr>
          <p:nvPr>
            <p:ph type="sldNum" sz="quarter" idx="11"/>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spcBef>
                <a:spcPct val="20%"/>
              </a:spcBef>
              <a:buClr>
                <a:schemeClr val="bg2"/>
              </a:buClr>
              <a:buSzPct val="75%"/>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
              </a:spcBef>
              <a:buClr>
                <a:schemeClr val="accent2"/>
              </a:buClr>
              <a:buSzPct val="8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
              </a:spcBef>
              <a:buClr>
                <a:schemeClr val="bg2"/>
              </a:buClr>
              <a:buSzPct val="65%"/>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
              </a:spcBef>
              <a:buClr>
                <a:schemeClr val="accent2"/>
              </a:buClr>
              <a:buSzPct val="7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SzTx/>
              <a:buFontTx/>
              <a:buNone/>
            </a:pPr>
            <a:fld id="{BC395946-4FBA-4A9B-B6BC-AEA982E5646E}" type="slidenum">
              <a:rPr lang="en-US" altLang="zh-TW" sz="1200">
                <a:solidFill>
                  <a:srgbClr val="898989"/>
                </a:solidFill>
                <a:ea typeface="新細明體" panose="02020500000000000000" pitchFamily="18" charset="-120"/>
              </a:rPr>
              <a:pPr algn="l">
                <a:spcBef>
                  <a:spcPct val="0%"/>
                </a:spcBef>
                <a:buClrTx/>
                <a:buSzTx/>
                <a:buFontTx/>
                <a:buNone/>
              </a:pPr>
              <a:t>13</a:t>
            </a:fld>
            <a:endParaRPr lang="en-US" altLang="zh-TW" sz="1200">
              <a:solidFill>
                <a:srgbClr val="898989"/>
              </a:solidFill>
              <a:ea typeface="新細明體" panose="02020500000000000000" pitchFamily="18" charset="-120"/>
            </a:endParaRPr>
          </a:p>
        </p:txBody>
      </p:sp>
      <p:sp>
        <p:nvSpPr>
          <p:cNvPr id="9" name="Rectangle 2"/>
          <p:cNvSpPr txBox="1">
            <a:spLocks noChangeArrowheads="1"/>
          </p:cNvSpPr>
          <p:nvPr/>
        </p:nvSpPr>
        <p:spPr bwMode="auto">
          <a:xfrm>
            <a:off x="-71886" y="0"/>
            <a:ext cx="12131614" cy="1219200"/>
          </a:xfrm>
          <a:prstGeom prst="rect">
            <a:avLst/>
          </a:prstGeom>
          <a:solidFill>
            <a:schemeClr val="accent1">
              <a:lumMod val="20%"/>
              <a:lumOff val="80%"/>
            </a:schemeClr>
          </a:solidFill>
          <a:ln w="9525">
            <a:noFill/>
            <a:miter lim="800%"/>
            <a:headEnd/>
            <a:tailEnd/>
          </a:ln>
        </p:spPr>
        <p:txBody>
          <a:bodyPr anchor="ctr">
            <a:normAutofit/>
          </a:bodyPr>
          <a:lstStyle>
            <a:lvl1pPr>
              <a:spcBef>
                <a:spcPct val="20%"/>
              </a:spcBef>
              <a:buClr>
                <a:schemeClr val="bg2"/>
              </a:buClr>
              <a:buSzPct val="75%"/>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
              </a:spcBef>
              <a:buClr>
                <a:schemeClr val="accent2"/>
              </a:buClr>
              <a:buSzPct val="8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
              </a:spcBef>
              <a:buClr>
                <a:schemeClr val="bg2"/>
              </a:buClr>
              <a:buSzPct val="65%"/>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
              </a:spcBef>
              <a:buClr>
                <a:schemeClr val="accent2"/>
              </a:buClr>
              <a:buSzPct val="7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defRPr/>
            </a:pPr>
            <a:r>
              <a:rPr lang="zh-HK" altLang="en-US" sz="3600" b="1" dirty="0">
                <a:ea typeface="PMingLiU" panose="02020500000000000000" pitchFamily="18" charset="-120"/>
              </a:rPr>
              <a:t>資優新概念  </a:t>
            </a:r>
            <a:r>
              <a:rPr lang="en-US" altLang="zh-HK" sz="3600" b="1" dirty="0">
                <a:ea typeface="PMingLiU" panose="02020500000000000000" pitchFamily="18" charset="-120"/>
              </a:rPr>
              <a:t>Joseph </a:t>
            </a:r>
            <a:r>
              <a:rPr lang="en-US" altLang="zh-HK" sz="3600" b="1" dirty="0" err="1">
                <a:ea typeface="PMingLiU" panose="02020500000000000000" pitchFamily="18" charset="-120"/>
              </a:rPr>
              <a:t>Renzulli</a:t>
            </a:r>
            <a:endParaRPr lang="zh-HK" altLang="en-US" sz="3600" dirty="0">
              <a:ea typeface="PMingLiU" panose="02020500000000000000" pitchFamily="18" charset="-120"/>
            </a:endParaRPr>
          </a:p>
        </p:txBody>
      </p:sp>
      <p:sp>
        <p:nvSpPr>
          <p:cNvPr id="4" name="Rounded Rectangle 3"/>
          <p:cNvSpPr/>
          <p:nvPr/>
        </p:nvSpPr>
        <p:spPr>
          <a:xfrm>
            <a:off x="8186468" y="1682750"/>
            <a:ext cx="3614468" cy="914400"/>
          </a:xfrm>
          <a:prstGeom prst="roundRect">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altLang="zh-HK" sz="4000" dirty="0" smtClean="0"/>
              <a:t>3 ring model</a:t>
            </a:r>
            <a:endParaRPr lang="zh-HK" altLang="en-US" sz="4000" dirty="0"/>
          </a:p>
        </p:txBody>
      </p:sp>
    </p:spTree>
    <p:extLst>
      <p:ext uri="{BB962C8B-B14F-4D97-AF65-F5344CB8AC3E}">
        <p14:creationId xmlns:p14="http://schemas.microsoft.com/office/powerpoint/2010/main" val="2211578308"/>
      </p:ext>
    </p:extLst>
  </p:cSld>
  <p:clrMapOvr>
    <a:masterClrMapping/>
  </p:clrMapOvr>
  <p:transition spd="slow"/>
  <p:timing>
    <p:tnLst>
      <p:par>
        <p:cTn id="1" dur="indefinite" restart="never" nodeType="tmRoot"/>
      </p:par>
    </p:tnLst>
  </p:timing>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1995488" y="122238"/>
            <a:ext cx="8229600" cy="685800"/>
          </a:xfrm>
          <a:prstGeom prst="rect">
            <a:avLst/>
          </a:prstGeom>
        </p:spPr>
        <p:txBody>
          <a:bodyPr wrap="none" fromWordArt="1">
            <a:prstTxWarp prst="textPlain">
              <a:avLst>
                <a:gd name="adj" fmla="val 50000"/>
              </a:avLst>
            </a:prstTxWarp>
          </a:bodyPr>
          <a:lstStyle/>
          <a:p>
            <a:pPr algn="ctr"/>
            <a:r>
              <a:rPr lang="en-US" altLang="zh-HK" sz="2800" b="1" kern="10">
                <a:ln w="9525">
                  <a:solidFill>
                    <a:schemeClr val="accent1"/>
                  </a:solidFill>
                  <a:round/>
                  <a:headEnd/>
                  <a:tailEnd/>
                </a:ln>
                <a:solidFill>
                  <a:srgbClr val="003300"/>
                </a:solidFill>
                <a:latin typeface="Georgia" panose="02040502050405020303" pitchFamily="18" charset="0"/>
              </a:rPr>
              <a:t>Two Types of Giftedness</a:t>
            </a:r>
            <a:endParaRPr lang="zh-HK" altLang="en-US" sz="2800" b="1" kern="10">
              <a:ln w="9525">
                <a:solidFill>
                  <a:schemeClr val="accent1"/>
                </a:solidFill>
                <a:round/>
                <a:headEnd/>
                <a:tailEnd/>
              </a:ln>
              <a:solidFill>
                <a:srgbClr val="003300"/>
              </a:solidFill>
              <a:latin typeface="Georgia" panose="02040502050405020303" pitchFamily="18" charset="0"/>
            </a:endParaRPr>
          </a:p>
        </p:txBody>
      </p:sp>
      <p:grpSp>
        <p:nvGrpSpPr>
          <p:cNvPr id="2" name="Group 4"/>
          <p:cNvGrpSpPr>
            <a:grpSpLocks/>
          </p:cNvGrpSpPr>
          <p:nvPr/>
        </p:nvGrpSpPr>
        <p:grpSpPr bwMode="auto">
          <a:xfrm>
            <a:off x="1524000" y="838200"/>
            <a:ext cx="3913188" cy="4859338"/>
            <a:chOff x="0" y="528"/>
            <a:chExt cx="2465" cy="3061"/>
          </a:xfrm>
        </p:grpSpPr>
        <p:pic>
          <p:nvPicPr>
            <p:cNvPr id="1844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8"/>
              <a:ext cx="2329" cy="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42342" name="Text Box 6"/>
            <p:cNvSpPr txBox="1">
              <a:spLocks noChangeArrowheads="1"/>
            </p:cNvSpPr>
            <p:nvPr/>
          </p:nvSpPr>
          <p:spPr bwMode="auto">
            <a:xfrm rot="19910268">
              <a:off x="159" y="3066"/>
              <a:ext cx="2306" cy="523"/>
            </a:xfrm>
            <a:prstGeom prst="rect">
              <a:avLst/>
            </a:prstGeom>
            <a:noFill/>
            <a:ln w="9525">
              <a:noFill/>
              <a:miter lim="800%"/>
              <a:headEnd/>
              <a:tailEnd/>
            </a:ln>
            <a:effectLst/>
          </p:spPr>
          <p:txBody>
            <a:bodyPr wrap="square">
              <a:spAutoFit/>
            </a:bodyPr>
            <a:lstStyle/>
            <a:p>
              <a:pPr eaLnBrk="1" hangingPunct="1">
                <a:spcBef>
                  <a:spcPct val="50%"/>
                </a:spcBef>
                <a:defRPr/>
              </a:pPr>
              <a:r>
                <a:rPr lang="en-US" altLang="zh-TW" sz="2400" b="1" dirty="0">
                  <a:effectLst>
                    <a:outerShdw blurRad="38100" dist="38100" dir="2700000" algn="tl">
                      <a:srgbClr val="000000"/>
                    </a:outerShdw>
                  </a:effectLst>
                  <a:latin typeface="Century Schoolbook" pitchFamily="18" charset="0"/>
                  <a:cs typeface="Arial" pitchFamily="34" charset="0"/>
                </a:rPr>
                <a:t>Schoolhouse or Lesson Learning Giftedness</a:t>
              </a:r>
              <a:endParaRPr lang="en-US" altLang="zh-TW" dirty="0">
                <a:cs typeface="Arial" pitchFamily="34" charset="0"/>
              </a:endParaRPr>
            </a:p>
          </p:txBody>
        </p:sp>
      </p:grpSp>
      <p:grpSp>
        <p:nvGrpSpPr>
          <p:cNvPr id="3" name="Group 7"/>
          <p:cNvGrpSpPr>
            <a:grpSpLocks/>
          </p:cNvGrpSpPr>
          <p:nvPr/>
        </p:nvGrpSpPr>
        <p:grpSpPr bwMode="auto">
          <a:xfrm>
            <a:off x="7416801" y="1371600"/>
            <a:ext cx="3429000" cy="4584700"/>
            <a:chOff x="3712" y="864"/>
            <a:chExt cx="2160" cy="2888"/>
          </a:xfrm>
        </p:grpSpPr>
        <p:pic>
          <p:nvPicPr>
            <p:cNvPr id="1843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2" y="864"/>
              <a:ext cx="1630"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42345" name="Text Box 9"/>
            <p:cNvSpPr txBox="1">
              <a:spLocks noChangeArrowheads="1"/>
            </p:cNvSpPr>
            <p:nvPr/>
          </p:nvSpPr>
          <p:spPr bwMode="auto">
            <a:xfrm rot="1378552">
              <a:off x="3712" y="3232"/>
              <a:ext cx="2160" cy="520"/>
            </a:xfrm>
            <a:prstGeom prst="rect">
              <a:avLst/>
            </a:prstGeom>
            <a:noFill/>
            <a:ln w="9525">
              <a:noFill/>
              <a:miter lim="800%"/>
              <a:headEnd/>
              <a:tailEnd/>
            </a:ln>
            <a:effectLst/>
          </p:spPr>
          <p:txBody>
            <a:bodyPr>
              <a:spAutoFit/>
            </a:bodyPr>
            <a:lstStyle/>
            <a:p>
              <a:pPr eaLnBrk="1" hangingPunct="1">
                <a:spcBef>
                  <a:spcPct val="50%"/>
                </a:spcBef>
                <a:defRPr/>
              </a:pPr>
              <a:r>
                <a:rPr lang="en-US" altLang="zh-TW" sz="2400" b="1" dirty="0">
                  <a:effectLst>
                    <a:outerShdw blurRad="38100" dist="38100" dir="2700000" algn="tl">
                      <a:srgbClr val="000000"/>
                    </a:outerShdw>
                  </a:effectLst>
                  <a:latin typeface="Century Schoolbook" pitchFamily="18" charset="0"/>
                  <a:cs typeface="Arial" pitchFamily="34" charset="0"/>
                </a:rPr>
                <a:t>Creative/Productive Giftedness</a:t>
              </a:r>
              <a:endParaRPr lang="en-US" altLang="zh-TW" dirty="0">
                <a:cs typeface="Arial" pitchFamily="34" charset="0"/>
              </a:endParaRPr>
            </a:p>
          </p:txBody>
        </p:sp>
      </p:grpSp>
    </p:spTree>
    <p:extLst>
      <p:ext uri="{BB962C8B-B14F-4D97-AF65-F5344CB8AC3E}">
        <p14:creationId xmlns:p14="http://schemas.microsoft.com/office/powerpoint/2010/main" val="27049332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1"/>
          <p:cNvSpPr/>
          <p:nvPr/>
        </p:nvSpPr>
        <p:spPr>
          <a:xfrm>
            <a:off x="1012165" y="225088"/>
            <a:ext cx="8698215" cy="923330"/>
          </a:xfrm>
          <a:prstGeom prst="rect">
            <a:avLst/>
          </a:prstGeom>
        </p:spPr>
        <p:txBody>
          <a:bodyPr wrap="none">
            <a:spAutoFit/>
          </a:bodyPr>
          <a:lstStyle/>
          <a:p>
            <a:pPr fontAlgn="base"/>
            <a:r>
              <a:rPr lang="en-US" altLang="zh-HK" sz="5400" b="1" dirty="0" err="1">
                <a:solidFill>
                  <a:srgbClr val="414141"/>
                </a:solidFill>
                <a:latin typeface="dinneuzeitgroteskltw01-_812426"/>
              </a:rPr>
              <a:t>Overexcitability</a:t>
            </a:r>
            <a:r>
              <a:rPr lang="en-US" altLang="zh-HK" sz="5400" b="1" dirty="0">
                <a:solidFill>
                  <a:srgbClr val="414141"/>
                </a:solidFill>
                <a:latin typeface="dinneuzeitgroteskltw01-_812426"/>
              </a:rPr>
              <a:t> </a:t>
            </a:r>
            <a:r>
              <a:rPr lang="en-US" altLang="zh-HK" sz="5400" b="1" dirty="0" smtClean="0">
                <a:solidFill>
                  <a:srgbClr val="414141"/>
                </a:solidFill>
                <a:latin typeface="dinneuzeitgroteskltw01-_812426"/>
              </a:rPr>
              <a:t>&amp; </a:t>
            </a:r>
            <a:r>
              <a:rPr lang="en-US" altLang="zh-HK" sz="5400" b="1" dirty="0">
                <a:solidFill>
                  <a:srgbClr val="414141"/>
                </a:solidFill>
                <a:latin typeface="dinneuzeitgroteskltw01-_812426"/>
              </a:rPr>
              <a:t>the Gifted</a:t>
            </a:r>
            <a:endParaRPr lang="en-US" altLang="zh-HK" sz="5400" b="1" dirty="0">
              <a:solidFill>
                <a:srgbClr val="414141"/>
              </a:solidFill>
              <a:effectLst/>
              <a:latin typeface="dinneuzeitgroteskltw01-_812426"/>
            </a:endParaRPr>
          </a:p>
        </p:txBody>
      </p:sp>
      <p:sp>
        <p:nvSpPr>
          <p:cNvPr id="3" name="Rectangle 2"/>
          <p:cNvSpPr/>
          <p:nvPr/>
        </p:nvSpPr>
        <p:spPr>
          <a:xfrm>
            <a:off x="7212222" y="5702862"/>
            <a:ext cx="3305713" cy="369332"/>
          </a:xfrm>
          <a:prstGeom prst="rect">
            <a:avLst/>
          </a:prstGeom>
        </p:spPr>
        <p:txBody>
          <a:bodyPr wrap="none">
            <a:spAutoFit/>
          </a:bodyPr>
          <a:lstStyle/>
          <a:p>
            <a:r>
              <a:rPr lang="en-US" altLang="zh-HK" dirty="0">
                <a:solidFill>
                  <a:srgbClr val="414141"/>
                </a:solidFill>
                <a:latin typeface="avenir-lt-w01_85-heavy1475544"/>
              </a:rPr>
              <a:t>Kazimierz </a:t>
            </a:r>
            <a:r>
              <a:rPr lang="en-US" altLang="zh-HK" dirty="0" err="1">
                <a:solidFill>
                  <a:srgbClr val="414141"/>
                </a:solidFill>
                <a:latin typeface="avenir-lt-w01_85-heavy1475544"/>
              </a:rPr>
              <a:t>Dabrowski</a:t>
            </a:r>
            <a:r>
              <a:rPr lang="en-US" altLang="zh-HK" dirty="0">
                <a:solidFill>
                  <a:srgbClr val="414141"/>
                </a:solidFill>
                <a:latin typeface="avenir-lt-w01_85-heavy1475544"/>
              </a:rPr>
              <a:t>, (1902-1980)</a:t>
            </a:r>
            <a:endParaRPr lang="zh-HK" altLang="en-US" dirty="0"/>
          </a:p>
        </p:txBody>
      </p:sp>
      <p:sp>
        <p:nvSpPr>
          <p:cNvPr id="4" name="Rectangle 3"/>
          <p:cNvSpPr/>
          <p:nvPr/>
        </p:nvSpPr>
        <p:spPr>
          <a:xfrm>
            <a:off x="1012165" y="1828647"/>
            <a:ext cx="9986513" cy="2800767"/>
          </a:xfrm>
          <a:prstGeom prst="rect">
            <a:avLst/>
          </a:prstGeom>
        </p:spPr>
        <p:txBody>
          <a:bodyPr wrap="square">
            <a:spAutoFit/>
          </a:bodyPr>
          <a:lstStyle/>
          <a:p>
            <a:r>
              <a:rPr lang="en-US" altLang="zh-HK" sz="4400" dirty="0" smtClean="0">
                <a:solidFill>
                  <a:srgbClr val="414141"/>
                </a:solidFill>
                <a:latin typeface="avenir-lt-w01_85-heavy1475544"/>
              </a:rPr>
              <a:t>“…not </a:t>
            </a:r>
            <a:r>
              <a:rPr lang="en-US" altLang="zh-HK" sz="4400" dirty="0">
                <a:solidFill>
                  <a:srgbClr val="414141"/>
                </a:solidFill>
                <a:latin typeface="avenir-lt-w01_85-heavy1475544"/>
              </a:rPr>
              <a:t>all gifted or highly gifted individuals have </a:t>
            </a:r>
            <a:r>
              <a:rPr lang="en-US" altLang="zh-HK" sz="4400" dirty="0" err="1">
                <a:solidFill>
                  <a:srgbClr val="414141"/>
                </a:solidFill>
                <a:latin typeface="avenir-lt-w01_85-heavy1475544"/>
              </a:rPr>
              <a:t>overexcitabilities</a:t>
            </a:r>
            <a:r>
              <a:rPr lang="en-US" altLang="zh-HK" sz="4400" dirty="0">
                <a:solidFill>
                  <a:srgbClr val="414141"/>
                </a:solidFill>
                <a:latin typeface="avenir-lt-w01_85-heavy1475544"/>
              </a:rPr>
              <a:t>. However we do find more people with OEs in the gifted population than in the average </a:t>
            </a:r>
            <a:r>
              <a:rPr lang="en-US" altLang="zh-HK" sz="4400" dirty="0" smtClean="0">
                <a:solidFill>
                  <a:srgbClr val="414141"/>
                </a:solidFill>
                <a:latin typeface="avenir-lt-w01_85-heavy1475544"/>
              </a:rPr>
              <a:t>population…”</a:t>
            </a:r>
            <a:endParaRPr lang="zh-HK" altLang="en-US" sz="4400" dirty="0"/>
          </a:p>
        </p:txBody>
      </p:sp>
    </p:spTree>
    <p:extLst>
      <p:ext uri="{BB962C8B-B14F-4D97-AF65-F5344CB8AC3E}">
        <p14:creationId xmlns:p14="http://schemas.microsoft.com/office/powerpoint/2010/main" val="130963877"/>
      </p:ext>
    </p:extLst>
  </p:cSld>
  <p:clrMapOvr>
    <a:masterClrMapping/>
  </p:clrMapOvr>
</p:sld>
</file>

<file path=ppt/slides/slide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1"/>
          <p:cNvSpPr/>
          <p:nvPr/>
        </p:nvSpPr>
        <p:spPr>
          <a:xfrm>
            <a:off x="465364" y="1059819"/>
            <a:ext cx="10846640" cy="4524315"/>
          </a:xfrm>
          <a:prstGeom prst="rect">
            <a:avLst/>
          </a:prstGeom>
        </p:spPr>
        <p:txBody>
          <a:bodyPr wrap="square">
            <a:spAutoFit/>
          </a:bodyPr>
          <a:lstStyle/>
          <a:p>
            <a:r>
              <a:rPr lang="en-US" altLang="zh-HK" sz="3200" dirty="0" smtClean="0">
                <a:solidFill>
                  <a:srgbClr val="414141"/>
                </a:solidFill>
                <a:latin typeface="avenir-lt-w01_85-heavy1475544"/>
              </a:rPr>
              <a:t>                    </a:t>
            </a:r>
            <a:r>
              <a:rPr lang="en-US" altLang="zh-HK" sz="3200" dirty="0" smtClean="0">
                <a:solidFill>
                  <a:srgbClr val="414141"/>
                </a:solidFill>
                <a:latin typeface="Tahoma" panose="020B0604030504040204" pitchFamily="34" charset="0"/>
                <a:ea typeface="Tahoma" panose="020B0604030504040204" pitchFamily="34" charset="0"/>
                <a:cs typeface="Tahoma" panose="020B0604030504040204" pitchFamily="34" charset="0"/>
              </a:rPr>
              <a:t>5 areas </a:t>
            </a:r>
            <a:r>
              <a:rPr lang="en-US" altLang="zh-HK" sz="3200" dirty="0">
                <a:solidFill>
                  <a:srgbClr val="414141"/>
                </a:solidFill>
                <a:latin typeface="Tahoma" panose="020B0604030504040204" pitchFamily="34" charset="0"/>
                <a:ea typeface="Tahoma" panose="020B0604030504040204" pitchFamily="34" charset="0"/>
                <a:cs typeface="Tahoma" panose="020B0604030504040204" pitchFamily="34" charset="0"/>
              </a:rPr>
              <a:t>of </a:t>
            </a:r>
            <a:r>
              <a:rPr lang="en-US" altLang="zh-HK" sz="3200" dirty="0" smtClean="0">
                <a:solidFill>
                  <a:srgbClr val="414141"/>
                </a:solidFill>
                <a:latin typeface="Tahoma" panose="020B0604030504040204" pitchFamily="34" charset="0"/>
                <a:ea typeface="Tahoma" panose="020B0604030504040204" pitchFamily="34" charset="0"/>
                <a:cs typeface="Tahoma" panose="020B0604030504040204" pitchFamily="34" charset="0"/>
              </a:rPr>
              <a:t>intensity</a:t>
            </a:r>
          </a:p>
          <a:p>
            <a:pPr marL="342900" indent="-342900">
              <a:buAutoNum type="arabicPlain" startAt="5"/>
            </a:pPr>
            <a:endParaRPr lang="en-US" altLang="zh-HK" sz="3200"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n-US" altLang="zh-HK" sz="3200" dirty="0" smtClean="0">
                <a:solidFill>
                  <a:srgbClr val="414141"/>
                </a:solidFill>
                <a:latin typeface="Tahoma" panose="020B0604030504040204" pitchFamily="34" charset="0"/>
                <a:ea typeface="Tahoma" panose="020B0604030504040204" pitchFamily="34" charset="0"/>
                <a:cs typeface="Tahoma" panose="020B0604030504040204" pitchFamily="34" charset="0"/>
              </a:rPr>
              <a:t>Psychomotor</a:t>
            </a:r>
          </a:p>
          <a:p>
            <a:pPr marL="342900" indent="-342900">
              <a:buAutoNum type="arabicPeriod"/>
            </a:pPr>
            <a:r>
              <a:rPr lang="en-US" altLang="zh-HK" sz="3200" dirty="0" smtClean="0">
                <a:solidFill>
                  <a:srgbClr val="414141"/>
                </a:solidFill>
                <a:latin typeface="Tahoma" panose="020B0604030504040204" pitchFamily="34" charset="0"/>
                <a:ea typeface="Tahoma" panose="020B0604030504040204" pitchFamily="34" charset="0"/>
                <a:cs typeface="Tahoma" panose="020B0604030504040204" pitchFamily="34" charset="0"/>
              </a:rPr>
              <a:t>Sensual</a:t>
            </a:r>
          </a:p>
          <a:p>
            <a:pPr marL="342900" indent="-342900">
              <a:buAutoNum type="arabicPeriod"/>
            </a:pPr>
            <a:r>
              <a:rPr lang="en-US" altLang="zh-HK" sz="3200" dirty="0" smtClean="0">
                <a:solidFill>
                  <a:srgbClr val="414141"/>
                </a:solidFill>
                <a:latin typeface="Tahoma" panose="020B0604030504040204" pitchFamily="34" charset="0"/>
                <a:ea typeface="Tahoma" panose="020B0604030504040204" pitchFamily="34" charset="0"/>
                <a:cs typeface="Tahoma" panose="020B0604030504040204" pitchFamily="34" charset="0"/>
              </a:rPr>
              <a:t>Intellectual</a:t>
            </a:r>
          </a:p>
          <a:p>
            <a:pPr marL="342900" indent="-342900">
              <a:buAutoNum type="arabicPeriod"/>
            </a:pPr>
            <a:r>
              <a:rPr lang="en-US" altLang="zh-HK" sz="3200" dirty="0" smtClean="0">
                <a:solidFill>
                  <a:srgbClr val="414141"/>
                </a:solidFill>
                <a:latin typeface="Tahoma" panose="020B0604030504040204" pitchFamily="34" charset="0"/>
                <a:ea typeface="Tahoma" panose="020B0604030504040204" pitchFamily="34" charset="0"/>
                <a:cs typeface="Tahoma" panose="020B0604030504040204" pitchFamily="34" charset="0"/>
              </a:rPr>
              <a:t>Imaginational</a:t>
            </a:r>
          </a:p>
          <a:p>
            <a:pPr marL="342900" indent="-342900">
              <a:buAutoNum type="arabicPeriod"/>
            </a:pPr>
            <a:r>
              <a:rPr lang="en-US" altLang="zh-HK" sz="3200" dirty="0" smtClean="0">
                <a:solidFill>
                  <a:srgbClr val="414141"/>
                </a:solidFill>
                <a:latin typeface="Tahoma" panose="020B0604030504040204" pitchFamily="34" charset="0"/>
                <a:ea typeface="Tahoma" panose="020B0604030504040204" pitchFamily="34" charset="0"/>
                <a:cs typeface="Tahoma" panose="020B0604030504040204" pitchFamily="34" charset="0"/>
              </a:rPr>
              <a:t>Emotional</a:t>
            </a:r>
          </a:p>
          <a:p>
            <a:pPr marL="342900" indent="-342900">
              <a:buAutoNum type="arabicPeriod"/>
            </a:pPr>
            <a:endParaRPr lang="en-US" altLang="zh-HK" sz="3200" dirty="0">
              <a:solidFill>
                <a:srgbClr val="414141"/>
              </a:solidFill>
              <a:latin typeface="Tahoma" panose="020B0604030504040204" pitchFamily="34" charset="0"/>
              <a:ea typeface="Tahoma" panose="020B0604030504040204" pitchFamily="34" charset="0"/>
              <a:cs typeface="Tahoma" panose="020B0604030504040204" pitchFamily="34" charset="0"/>
            </a:endParaRPr>
          </a:p>
          <a:p>
            <a:r>
              <a:rPr lang="en-US" altLang="zh-HK" sz="3200" dirty="0" smtClean="0">
                <a:solidFill>
                  <a:srgbClr val="414141"/>
                </a:solidFill>
                <a:latin typeface="Tahoma" panose="020B0604030504040204" pitchFamily="34" charset="0"/>
                <a:ea typeface="Tahoma" panose="020B0604030504040204" pitchFamily="34" charset="0"/>
                <a:cs typeface="Tahoma" panose="020B0604030504040204" pitchFamily="34" charset="0"/>
              </a:rPr>
              <a:t>   </a:t>
            </a:r>
            <a:r>
              <a:rPr lang="en-US" altLang="zh-HK" sz="3200" dirty="0">
                <a:solidFill>
                  <a:srgbClr val="414141"/>
                </a:solidFill>
                <a:latin typeface="Tahoma" panose="020B0604030504040204" pitchFamily="34" charset="0"/>
                <a:ea typeface="Tahoma" panose="020B0604030504040204" pitchFamily="34" charset="0"/>
                <a:cs typeface="Tahoma" panose="020B0604030504040204" pitchFamily="34" charset="0"/>
              </a:rPr>
              <a:t>A </a:t>
            </a:r>
            <a:r>
              <a:rPr lang="en-US" altLang="zh-HK" sz="3200" dirty="0" smtClean="0">
                <a:solidFill>
                  <a:srgbClr val="414141"/>
                </a:solidFill>
                <a:latin typeface="Tahoma" panose="020B0604030504040204" pitchFamily="34" charset="0"/>
                <a:ea typeface="Tahoma" panose="020B0604030504040204" pitchFamily="34" charset="0"/>
                <a:cs typeface="Tahoma" panose="020B0604030504040204" pitchFamily="34" charset="0"/>
              </a:rPr>
              <a:t>gifted person </a:t>
            </a:r>
            <a:r>
              <a:rPr lang="en-US" altLang="zh-HK" sz="3200" dirty="0">
                <a:solidFill>
                  <a:srgbClr val="414141"/>
                </a:solidFill>
                <a:latin typeface="Tahoma" panose="020B0604030504040204" pitchFamily="34" charset="0"/>
                <a:ea typeface="Tahoma" panose="020B0604030504040204" pitchFamily="34" charset="0"/>
                <a:cs typeface="Tahoma" panose="020B0604030504040204" pitchFamily="34" charset="0"/>
              </a:rPr>
              <a:t>may possess one or more of </a:t>
            </a:r>
            <a:r>
              <a:rPr lang="en-US" altLang="zh-HK" sz="3200" dirty="0" smtClean="0">
                <a:solidFill>
                  <a:srgbClr val="414141"/>
                </a:solidFill>
                <a:latin typeface="Tahoma" panose="020B0604030504040204" pitchFamily="34" charset="0"/>
                <a:ea typeface="Tahoma" panose="020B0604030504040204" pitchFamily="34" charset="0"/>
                <a:cs typeface="Tahoma" panose="020B0604030504040204" pitchFamily="34" charset="0"/>
              </a:rPr>
              <a:t>these </a:t>
            </a:r>
            <a:endParaRPr lang="zh-HK" altLang="en-US" sz="32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9556614"/>
      </p:ext>
    </p:extLst>
  </p:cSld>
  <p:clrMapOvr>
    <a:masterClrMapping/>
  </p:clrMapOvr>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1"/>
          <p:cNvSpPr/>
          <p:nvPr/>
        </p:nvSpPr>
        <p:spPr>
          <a:xfrm>
            <a:off x="664964" y="1254727"/>
            <a:ext cx="10181711" cy="4893647"/>
          </a:xfrm>
          <a:prstGeom prst="rect">
            <a:avLst/>
          </a:prstGeom>
        </p:spPr>
        <p:txBody>
          <a:bodyPr wrap="square">
            <a:spAutoFit/>
          </a:bodyPr>
          <a:lstStyle/>
          <a:p>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H</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eightened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excitability of the neuromuscular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system: </a:t>
            </a:r>
          </a:p>
          <a:p>
            <a:pPr marL="457200" indent="-457200">
              <a:buFont typeface="+mj-lt"/>
              <a:buAutoNum type="arabicPeriod"/>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capacity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for being active and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energetic</a:t>
            </a:r>
          </a:p>
          <a:p>
            <a:pPr marL="457200" indent="-457200">
              <a:buFont typeface="+mj-lt"/>
              <a:buAutoNum type="arabicPeriod"/>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love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of movement </a:t>
            </a:r>
            <a:endPar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rabicPeriod"/>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surplus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of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energy</a:t>
            </a:r>
          </a:p>
          <a:p>
            <a:pPr marL="457200" indent="-457200">
              <a:buFont typeface="+mj-lt"/>
              <a:buAutoNum type="arabicPeriod"/>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rapid speech</a:t>
            </a:r>
          </a:p>
          <a:p>
            <a:pPr marL="457200" indent="-457200">
              <a:buFont typeface="+mj-lt"/>
              <a:buAutoNum type="arabicPeriod"/>
            </a:pP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e</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nthusiastic</a:t>
            </a:r>
          </a:p>
          <a:p>
            <a:pPr marL="457200" indent="-457200">
              <a:buFont typeface="+mj-lt"/>
              <a:buAutoNum type="arabicPeriod"/>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a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need for action </a:t>
            </a:r>
            <a:endPar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rabicPeriod"/>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talk compulsively</a:t>
            </a:r>
          </a:p>
          <a:p>
            <a:pPr marL="457200" indent="-457200">
              <a:buFont typeface="+mj-lt"/>
              <a:buAutoNum type="arabicPeriod"/>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act impulsively</a:t>
            </a:r>
          </a:p>
          <a:p>
            <a:pPr marL="457200" indent="-457200">
              <a:buFont typeface="+mj-lt"/>
              <a:buAutoNum type="arabicPeriod"/>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misbehave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and act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out</a:t>
            </a:r>
          </a:p>
          <a:p>
            <a:pPr marL="457200" indent="-457200">
              <a:buFont typeface="+mj-lt"/>
              <a:buAutoNum type="arabicPeriod"/>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display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nervous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habits</a:t>
            </a:r>
          </a:p>
          <a:p>
            <a:pPr marL="457200" indent="-457200">
              <a:buFont typeface="+mj-lt"/>
              <a:buAutoNum type="arabicPeriod"/>
            </a:pPr>
            <a:r>
              <a:rPr lang="en-US" altLang="zh-HK" sz="2400" dirty="0" err="1" smtClean="0">
                <a:solidFill>
                  <a:srgbClr val="414141"/>
                </a:solidFill>
                <a:latin typeface="Tahoma" panose="020B0604030504040204" pitchFamily="34" charset="0"/>
                <a:ea typeface="Tahoma" panose="020B0604030504040204" pitchFamily="34" charset="0"/>
                <a:cs typeface="Tahoma" panose="020B0604030504040204" pitchFamily="34" charset="0"/>
              </a:rPr>
              <a:t>workaholism</a:t>
            </a:r>
            <a:endPar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rabicPeriod"/>
            </a:pP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c</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ompetitive</a:t>
            </a:r>
          </a:p>
        </p:txBody>
      </p:sp>
      <p:sp>
        <p:nvSpPr>
          <p:cNvPr id="3" name="Rectangle 2"/>
          <p:cNvSpPr/>
          <p:nvPr/>
        </p:nvSpPr>
        <p:spPr>
          <a:xfrm>
            <a:off x="913462" y="283163"/>
            <a:ext cx="9329798" cy="646331"/>
          </a:xfrm>
          <a:prstGeom prst="rect">
            <a:avLst/>
          </a:prstGeom>
        </p:spPr>
        <p:txBody>
          <a:bodyPr wrap="none">
            <a:spAutoFit/>
          </a:bodyPr>
          <a:lstStyle/>
          <a:p>
            <a:r>
              <a:rPr lang="en-US" altLang="zh-HK" sz="3600" b="1" dirty="0" smtClean="0">
                <a:solidFill>
                  <a:srgbClr val="414141"/>
                </a:solidFill>
                <a:latin typeface="Tahoma" panose="020B0604030504040204" pitchFamily="34" charset="0"/>
                <a:ea typeface="Tahoma" panose="020B0604030504040204" pitchFamily="34" charset="0"/>
                <a:cs typeface="Tahoma" panose="020B0604030504040204" pitchFamily="34" charset="0"/>
              </a:rPr>
              <a:t>1. PSYCHOMOTOR </a:t>
            </a:r>
            <a:r>
              <a:rPr lang="en-US" altLang="zh-HK" sz="3600" b="1" dirty="0">
                <a:solidFill>
                  <a:srgbClr val="414141"/>
                </a:solidFill>
                <a:latin typeface="Tahoma" panose="020B0604030504040204" pitchFamily="34" charset="0"/>
                <a:ea typeface="Tahoma" panose="020B0604030504040204" pitchFamily="34" charset="0"/>
                <a:cs typeface="Tahoma" panose="020B0604030504040204" pitchFamily="34" charset="0"/>
              </a:rPr>
              <a:t>OVEREXCITABILITY</a:t>
            </a:r>
            <a:r>
              <a:rPr lang="en-US" altLang="zh-HK" sz="3600" dirty="0">
                <a:solidFill>
                  <a:srgbClr val="414141"/>
                </a:solidFill>
                <a:latin typeface="Tahoma" panose="020B0604030504040204" pitchFamily="34" charset="0"/>
                <a:ea typeface="Tahoma" panose="020B0604030504040204" pitchFamily="34" charset="0"/>
                <a:cs typeface="Tahoma" panose="020B0604030504040204" pitchFamily="34" charset="0"/>
              </a:rPr>
              <a:t> </a:t>
            </a:r>
            <a:endParaRPr lang="zh-HK" altLang="en-US" sz="3600" dirty="0">
              <a:latin typeface="Tahoma" panose="020B0604030504040204" pitchFamily="34" charset="0"/>
              <a:cs typeface="Tahoma" panose="020B060403050404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67%" t="-25.277%" r="2.667%" b="25.277%"/>
          <a:stretch/>
        </p:blipFill>
        <p:spPr>
          <a:xfrm>
            <a:off x="5276282" y="1602371"/>
            <a:ext cx="4591878" cy="4618815"/>
          </a:xfrm>
          <a:prstGeom prst="rect">
            <a:avLst/>
          </a:prstGeom>
        </p:spPr>
      </p:pic>
    </p:spTree>
    <p:extLst>
      <p:ext uri="{BB962C8B-B14F-4D97-AF65-F5344CB8AC3E}">
        <p14:creationId xmlns:p14="http://schemas.microsoft.com/office/powerpoint/2010/main" val="3452251922"/>
      </p:ext>
    </p:extLst>
  </p:cSld>
  <p:clrMapOvr>
    <a:masterClrMapping/>
  </p:clrMapOvr>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1"/>
          <p:cNvSpPr/>
          <p:nvPr/>
        </p:nvSpPr>
        <p:spPr>
          <a:xfrm>
            <a:off x="906235" y="1909500"/>
            <a:ext cx="9584872" cy="2954655"/>
          </a:xfrm>
          <a:prstGeom prst="rect">
            <a:avLst/>
          </a:prstGeom>
        </p:spPr>
        <p:txBody>
          <a:bodyPr wrap="square">
            <a:spAutoFit/>
          </a:bodyPr>
          <a:lstStyle/>
          <a:p>
            <a:pPr marL="342900" indent="-342900" fontAlgn="base">
              <a:buFont typeface="+mj-lt"/>
              <a:buAutoNum type="arabicPeriod"/>
            </a:pP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allow </a:t>
            </a:r>
            <a: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t>time for physical or verbal </a:t>
            </a: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activity because they love </a:t>
            </a:r>
            <a: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t>to “do” and need to “do.” </a:t>
            </a:r>
            <a:endPar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mj-lt"/>
              <a:buAutoNum type="arabicPeriod"/>
            </a:pPr>
            <a:endPar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mj-lt"/>
              <a:buAutoNum type="arabicPeriod"/>
            </a:pP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build </a:t>
            </a:r>
            <a: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t>activity and movement into their </a:t>
            </a: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lives</a:t>
            </a:r>
            <a: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t/>
            </a:r>
            <a:b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br>
            <a:endPar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mj-lt"/>
              <a:buAutoNum type="arabicPeriod"/>
            </a:pP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provide </a:t>
            </a:r>
            <a: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t>time for </a:t>
            </a: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spontaneous </a:t>
            </a:r>
            <a: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t>and </a:t>
            </a: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open-ended activities</a:t>
            </a:r>
          </a:p>
          <a:p>
            <a:pPr marL="342900" indent="-342900" fontAlgn="base">
              <a:buFont typeface="+mj-lt"/>
              <a:buAutoNum type="arabicPeriod"/>
            </a:pPr>
            <a:endParaRPr lang="en-US" altLang="zh-HK" b="0" i="0" dirty="0">
              <a:solidFill>
                <a:srgbClr val="41414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3460482" y="615434"/>
            <a:ext cx="3164649" cy="369332"/>
          </a:xfrm>
          <a:prstGeom prst="rect">
            <a:avLst/>
          </a:prstGeom>
        </p:spPr>
        <p:txBody>
          <a:bodyPr wrap="none">
            <a:spAutoFit/>
          </a:bodyPr>
          <a:lstStyle/>
          <a:p>
            <a:pPr fontAlgn="base"/>
            <a:r>
              <a:rPr lang="en-US" altLang="zh-HK" b="1" u="sng" dirty="0">
                <a:solidFill>
                  <a:srgbClr val="414141"/>
                </a:solidFill>
                <a:latin typeface="inherit"/>
              </a:rPr>
              <a:t>PSYCHOMOTOR STRATEGIES</a:t>
            </a:r>
            <a:endParaRPr lang="en-US" altLang="zh-HK" dirty="0">
              <a:solidFill>
                <a:srgbClr val="414141"/>
              </a:solidFill>
              <a:latin typeface="avenir-lt-w01_85-heavy1475544"/>
            </a:endParaRPr>
          </a:p>
        </p:txBody>
      </p:sp>
    </p:spTree>
    <p:extLst>
      <p:ext uri="{BB962C8B-B14F-4D97-AF65-F5344CB8AC3E}">
        <p14:creationId xmlns:p14="http://schemas.microsoft.com/office/powerpoint/2010/main" val="1659704871"/>
      </p:ext>
    </p:extLst>
  </p:cSld>
  <p:clrMapOvr>
    <a:masterClrMapping/>
  </p:clrMapOvr>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1"/>
          <p:cNvSpPr/>
          <p:nvPr/>
        </p:nvSpPr>
        <p:spPr>
          <a:xfrm>
            <a:off x="455511" y="1045844"/>
            <a:ext cx="6516790" cy="5632311"/>
          </a:xfrm>
          <a:prstGeom prst="rect">
            <a:avLst/>
          </a:prstGeom>
        </p:spPr>
        <p:txBody>
          <a:bodyPr wrap="square">
            <a:spAutoFit/>
          </a:bodyPr>
          <a:lstStyle/>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Heightened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experience of sensual pleasure or displeasure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from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sight, smell, touch, taste, and hearing </a:t>
            </a:r>
            <a:endPar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endPar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Increased,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early appreciation of aesthetic pleasures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(music</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 language,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art)</a:t>
            </a:r>
          </a:p>
          <a:p>
            <a:pPr marL="342900" indent="-342900">
              <a:buFont typeface="+mj-lt"/>
              <a:buAutoNum type="arabicPeriod"/>
            </a:pPr>
            <a:endPar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D</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erive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endless delight from tastes, smells, textures, sounds, and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sights</a:t>
            </a:r>
          </a:p>
          <a:p>
            <a:pPr marL="342900" indent="-342900">
              <a:buFont typeface="+mj-lt"/>
              <a:buAutoNum type="arabicPeriod"/>
            </a:pPr>
            <a:endPar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Feel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over stimulated or uncomfortable with sensory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input - find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clothing tags, classroom noise, or smells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distracting </a:t>
            </a:r>
          </a:p>
          <a:p>
            <a:pPr marL="342900" indent="-342900">
              <a:buFont typeface="+mj-lt"/>
              <a:buAutoNum type="arabicPeriod"/>
            </a:pPr>
            <a:endPar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May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become absorbed in their love of a particular piece of art or music </a:t>
            </a:r>
            <a:endParaRPr lang="zh-HK" altLang="en-US" dirty="0">
              <a:latin typeface="Tahoma" panose="020B0604030504040204" pitchFamily="34" charset="0"/>
              <a:cs typeface="Tahoma" panose="020B0604030504040204" pitchFamily="34" charset="0"/>
            </a:endParaRPr>
          </a:p>
          <a:p>
            <a:pPr marL="342900" indent="-342900">
              <a:buFont typeface="+mj-lt"/>
              <a:buAutoNum type="arabicPeriod"/>
            </a:pPr>
            <a:endPar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May overeat, over-buy</a:t>
            </a:r>
          </a:p>
          <a:p>
            <a:pPr marL="342900" indent="-342900">
              <a:buFont typeface="+mj-lt"/>
              <a:buAutoNum type="arabicPeriod"/>
            </a:pPr>
            <a:endPar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S</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eek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the physical sensation of being the center of attraction </a:t>
            </a:r>
            <a:endPar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endParaRPr>
          </a:p>
          <a:p>
            <a:endParaRPr lang="en-US" altLang="zh-HK" dirty="0">
              <a:solidFill>
                <a:srgbClr val="414141"/>
              </a:solidFill>
              <a:latin typeface="avenir-lt-w01_85-heavy1475544"/>
            </a:endParaRPr>
          </a:p>
        </p:txBody>
      </p:sp>
      <p:sp>
        <p:nvSpPr>
          <p:cNvPr id="3" name="Rectangle 2"/>
          <p:cNvSpPr/>
          <p:nvPr/>
        </p:nvSpPr>
        <p:spPr>
          <a:xfrm>
            <a:off x="1823224" y="121916"/>
            <a:ext cx="6976590" cy="584775"/>
          </a:xfrm>
          <a:prstGeom prst="rect">
            <a:avLst/>
          </a:prstGeom>
        </p:spPr>
        <p:txBody>
          <a:bodyPr wrap="none">
            <a:spAutoFit/>
          </a:bodyPr>
          <a:lstStyle/>
          <a:p>
            <a:r>
              <a:rPr lang="en-US" altLang="zh-HK" sz="3200" b="1" dirty="0" smtClean="0">
                <a:solidFill>
                  <a:srgbClr val="414141"/>
                </a:solidFill>
                <a:latin typeface="Tahoma" panose="020B0604030504040204" pitchFamily="34" charset="0"/>
                <a:ea typeface="Tahoma" panose="020B0604030504040204" pitchFamily="34" charset="0"/>
                <a:cs typeface="Tahoma" panose="020B0604030504040204" pitchFamily="34" charset="0"/>
              </a:rPr>
              <a:t>2. SENSUAL </a:t>
            </a:r>
            <a:r>
              <a:rPr lang="en-US" altLang="zh-HK" sz="3200" b="1" dirty="0">
                <a:solidFill>
                  <a:srgbClr val="414141"/>
                </a:solidFill>
                <a:latin typeface="Tahoma" panose="020B0604030504040204" pitchFamily="34" charset="0"/>
                <a:ea typeface="Tahoma" panose="020B0604030504040204" pitchFamily="34" charset="0"/>
                <a:cs typeface="Tahoma" panose="020B0604030504040204" pitchFamily="34" charset="0"/>
              </a:rPr>
              <a:t>OVEREXCITABILITY</a:t>
            </a:r>
            <a:r>
              <a:rPr lang="en-US" altLang="zh-HK" sz="3200" dirty="0">
                <a:solidFill>
                  <a:srgbClr val="414141"/>
                </a:solidFill>
                <a:latin typeface="Tahoma" panose="020B0604030504040204" pitchFamily="34" charset="0"/>
                <a:ea typeface="Tahoma" panose="020B0604030504040204" pitchFamily="34" charset="0"/>
                <a:cs typeface="Tahoma" panose="020B0604030504040204" pitchFamily="34" charset="0"/>
              </a:rPr>
              <a:t> </a:t>
            </a:r>
            <a:endParaRPr lang="zh-HK" altLang="en-US" sz="3200" dirty="0">
              <a:latin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944" y="1247094"/>
            <a:ext cx="4356327" cy="5316992"/>
          </a:xfrm>
          <a:prstGeom prst="rect">
            <a:avLst/>
          </a:prstGeom>
        </p:spPr>
      </p:pic>
    </p:spTree>
    <p:extLst>
      <p:ext uri="{BB962C8B-B14F-4D97-AF65-F5344CB8AC3E}">
        <p14:creationId xmlns:p14="http://schemas.microsoft.com/office/powerpoint/2010/main" val="406724022"/>
      </p:ext>
    </p:extLst>
  </p:cSld>
  <p:clrMapOvr>
    <a:masterClrMapping/>
  </p:clrMapOvr>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246" y="670152"/>
            <a:ext cx="9119508" cy="4710112"/>
          </a:xfrm>
        </p:spPr>
      </p:pic>
      <p:sp>
        <p:nvSpPr>
          <p:cNvPr id="5" name="Rectangle 4"/>
          <p:cNvSpPr/>
          <p:nvPr/>
        </p:nvSpPr>
        <p:spPr>
          <a:xfrm>
            <a:off x="6421925" y="5544198"/>
            <a:ext cx="2353529" cy="369332"/>
          </a:xfrm>
          <a:prstGeom prst="rect">
            <a:avLst/>
          </a:prstGeom>
        </p:spPr>
        <p:txBody>
          <a:bodyPr wrap="none">
            <a:spAutoFit/>
          </a:bodyPr>
          <a:lstStyle/>
          <a:p>
            <a:r>
              <a:rPr lang="en-US" altLang="zh-HK" i="1" dirty="0">
                <a:solidFill>
                  <a:srgbClr val="1D1D1D"/>
                </a:solidFill>
                <a:latin typeface="Montserrat"/>
              </a:rPr>
              <a:t>By Stephanie S. </a:t>
            </a:r>
            <a:r>
              <a:rPr lang="en-US" altLang="zh-HK" i="1" dirty="0" err="1">
                <a:solidFill>
                  <a:srgbClr val="1D1D1D"/>
                </a:solidFill>
                <a:latin typeface="Montserrat"/>
              </a:rPr>
              <a:t>Tolan</a:t>
            </a:r>
            <a:endParaRPr lang="zh-HK" altLang="en-US" dirty="0"/>
          </a:p>
        </p:txBody>
      </p:sp>
    </p:spTree>
    <p:extLst>
      <p:ext uri="{BB962C8B-B14F-4D97-AF65-F5344CB8AC3E}">
        <p14:creationId xmlns:p14="http://schemas.microsoft.com/office/powerpoint/2010/main" val="1253729304"/>
      </p:ext>
    </p:extLst>
  </p:cSld>
  <p:clrMapOvr>
    <a:masterClrMapping/>
  </p:clrMapOvr>
  <p:timing>
    <p:tnLst>
      <p:par>
        <p:cTn id="1" dur="indefinite" restart="never" nodeType="tmRoot"/>
      </p:par>
    </p:tnLst>
  </p:timing>
</p:sld>
</file>

<file path=ppt/slides/slide2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1"/>
          <p:cNvSpPr/>
          <p:nvPr/>
        </p:nvSpPr>
        <p:spPr>
          <a:xfrm>
            <a:off x="628650" y="1394562"/>
            <a:ext cx="9886950" cy="4154984"/>
          </a:xfrm>
          <a:prstGeom prst="rect">
            <a:avLst/>
          </a:prstGeom>
        </p:spPr>
        <p:txBody>
          <a:bodyPr wrap="square">
            <a:spAutoFit/>
          </a:bodyPr>
          <a:lstStyle/>
          <a:p>
            <a:pPr marL="342900" indent="-342900" fontAlgn="base">
              <a:buFont typeface="+mj-lt"/>
              <a:buAutoNum type="arabicPeriod"/>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Create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an environment which limits offensive stimuli and provides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comfort</a:t>
            </a:r>
          </a:p>
          <a:p>
            <a:pPr fontAlgn="base"/>
            <a:endPar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AutoNum type="arabicPeriod" startAt="2"/>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Provide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appropriate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chances for them to show their abilities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by giving unexpected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attention</a:t>
            </a:r>
          </a:p>
          <a:p>
            <a:pPr marL="342900" indent="-342900" fontAlgn="base">
              <a:buAutoNum type="arabicPeriod" startAt="2"/>
            </a:pPr>
            <a:endPar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AutoNum type="arabicPeriod" startAt="2"/>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Facilitate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creative and dramatic productions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with an audience so they can gain </a:t>
            </a:r>
          </a:p>
          <a:p>
            <a:pPr fontAlgn="base"/>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    positive attention</a:t>
            </a:r>
          </a:p>
          <a:p>
            <a:pPr fontAlgn="base"/>
            <a:endPar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fontAlgn="base"/>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4.   Create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a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soothing and comfortable environment</a:t>
            </a:r>
            <a:endParaRPr lang="en-US" altLang="zh-HK" sz="2400" b="0" i="0" dirty="0">
              <a:solidFill>
                <a:srgbClr val="41414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3619306" y="590941"/>
            <a:ext cx="3664786" cy="461665"/>
          </a:xfrm>
          <a:prstGeom prst="rect">
            <a:avLst/>
          </a:prstGeom>
        </p:spPr>
        <p:txBody>
          <a:bodyPr wrap="none">
            <a:spAutoFit/>
          </a:bodyPr>
          <a:lstStyle/>
          <a:p>
            <a:pPr fontAlgn="base"/>
            <a:r>
              <a:rPr lang="en-US" altLang="zh-HK" sz="2400" b="1" dirty="0">
                <a:solidFill>
                  <a:srgbClr val="414141"/>
                </a:solidFill>
                <a:latin typeface="Tahoma" panose="020B0604030504040204" pitchFamily="34" charset="0"/>
                <a:ea typeface="Tahoma" panose="020B0604030504040204" pitchFamily="34" charset="0"/>
                <a:cs typeface="Tahoma" panose="020B0604030504040204" pitchFamily="34" charset="0"/>
              </a:rPr>
              <a:t>SENSUAL STRATEGIES</a:t>
            </a:r>
            <a:endPar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0538667"/>
      </p:ext>
    </p:extLst>
  </p:cSld>
  <p:clrMapOvr>
    <a:masterClrMapping/>
  </p:clrMapOvr>
</p:sld>
</file>

<file path=ppt/slides/slide2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1"/>
          <p:cNvSpPr/>
          <p:nvPr/>
        </p:nvSpPr>
        <p:spPr>
          <a:xfrm>
            <a:off x="492579" y="1103811"/>
            <a:ext cx="6259285" cy="5355312"/>
          </a:xfrm>
          <a:prstGeom prst="rect">
            <a:avLst/>
          </a:prstGeom>
        </p:spPr>
        <p:txBody>
          <a:bodyPr wrap="square">
            <a:spAutoFit/>
          </a:bodyPr>
          <a:lstStyle/>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seek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understanding and truth, to gain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knowledge, to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analyze and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synthesize</a:t>
            </a: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intensely curious</a:t>
            </a: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avid readers</a:t>
            </a: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keen observers</a:t>
            </a: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able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to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concentrate</a:t>
            </a: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engage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in prolonged intellectual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effort</a:t>
            </a: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problem solver</a:t>
            </a: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have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remarkably detailed visual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recall</a:t>
            </a: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love theory</a:t>
            </a: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thinking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about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thinking</a:t>
            </a: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moral thinking -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concerns about moral and ethical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issues-fairness</a:t>
            </a: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concerned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about “adult” issues such as the homeless,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environment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or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war</a:t>
            </a: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critical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of and impatient with others who cannot sustain their intellectual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pace</a:t>
            </a:r>
          </a:p>
          <a:p>
            <a:pPr marL="342900" indent="-342900">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become excited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about an idea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may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interrupt at inappropriate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times</a:t>
            </a:r>
            <a:endParaRPr lang="zh-HK" altLang="en-US" dirty="0">
              <a:latin typeface="Tahoma" panose="020B0604030504040204" pitchFamily="34" charset="0"/>
              <a:cs typeface="Tahoma" panose="020B0604030504040204" pitchFamily="34" charset="0"/>
            </a:endParaRPr>
          </a:p>
        </p:txBody>
      </p:sp>
      <p:sp>
        <p:nvSpPr>
          <p:cNvPr id="3" name="Rectangle 2"/>
          <p:cNvSpPr/>
          <p:nvPr/>
        </p:nvSpPr>
        <p:spPr>
          <a:xfrm>
            <a:off x="2450193" y="344010"/>
            <a:ext cx="6159058" cy="461665"/>
          </a:xfrm>
          <a:prstGeom prst="rect">
            <a:avLst/>
          </a:prstGeom>
        </p:spPr>
        <p:txBody>
          <a:bodyPr wrap="none">
            <a:spAutoFit/>
          </a:bodyPr>
          <a:lstStyle/>
          <a:p>
            <a:r>
              <a:rPr lang="en-US" altLang="zh-HK" sz="2400" b="1" dirty="0" smtClean="0">
                <a:solidFill>
                  <a:srgbClr val="414141"/>
                </a:solidFill>
                <a:latin typeface="Tahoma" panose="020B0604030504040204" pitchFamily="34" charset="0"/>
                <a:ea typeface="Tahoma" panose="020B0604030504040204" pitchFamily="34" charset="0"/>
                <a:cs typeface="Tahoma" panose="020B0604030504040204" pitchFamily="34" charset="0"/>
              </a:rPr>
              <a:t>3. INTELLECTUAL </a:t>
            </a:r>
            <a:r>
              <a:rPr lang="en-US" altLang="zh-HK" sz="2400" b="1" dirty="0">
                <a:solidFill>
                  <a:srgbClr val="414141"/>
                </a:solidFill>
                <a:latin typeface="Tahoma" panose="020B0604030504040204" pitchFamily="34" charset="0"/>
                <a:ea typeface="Tahoma" panose="020B0604030504040204" pitchFamily="34" charset="0"/>
                <a:cs typeface="Tahoma" panose="020B0604030504040204" pitchFamily="34" charset="0"/>
              </a:rPr>
              <a:t>OVEREXCITABILITY</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 </a:t>
            </a:r>
            <a:endParaRPr lang="zh-HK" altLang="en-US" sz="2400" dirty="0">
              <a:latin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864" y="1295875"/>
            <a:ext cx="4879520" cy="4971183"/>
          </a:xfrm>
          <a:prstGeom prst="rect">
            <a:avLst/>
          </a:prstGeom>
        </p:spPr>
      </p:pic>
    </p:spTree>
    <p:extLst>
      <p:ext uri="{BB962C8B-B14F-4D97-AF65-F5344CB8AC3E}">
        <p14:creationId xmlns:p14="http://schemas.microsoft.com/office/powerpoint/2010/main" val="2258665099"/>
      </p:ext>
    </p:extLst>
  </p:cSld>
  <p:clrMapOvr>
    <a:masterClrMapping/>
  </p:clrMapOvr>
</p:sld>
</file>

<file path=ppt/slides/slide2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1"/>
          <p:cNvSpPr/>
          <p:nvPr/>
        </p:nvSpPr>
        <p:spPr>
          <a:xfrm>
            <a:off x="530678" y="1599843"/>
            <a:ext cx="8629650" cy="3662541"/>
          </a:xfrm>
          <a:prstGeom prst="rect">
            <a:avLst/>
          </a:prstGeom>
        </p:spPr>
        <p:txBody>
          <a:bodyPr wrap="square">
            <a:spAutoFit/>
          </a:bodyPr>
          <a:lstStyle/>
          <a:p>
            <a:pPr fontAlgn="base"/>
            <a:r>
              <a:rPr lang="en-US" altLang="zh-HK" dirty="0">
                <a:solidFill>
                  <a:srgbClr val="414141"/>
                </a:solidFill>
                <a:latin typeface="avenir-lt-w01_85-heavy1475544"/>
              </a:rPr>
              <a:t/>
            </a:r>
            <a:br>
              <a:rPr lang="en-US" altLang="zh-HK" dirty="0">
                <a:solidFill>
                  <a:srgbClr val="414141"/>
                </a:solidFill>
                <a:latin typeface="avenir-lt-w01_85-heavy1475544"/>
              </a:rPr>
            </a:br>
            <a:endParaRPr lang="en-US" altLang="zh-HK" dirty="0">
              <a:solidFill>
                <a:srgbClr val="414141"/>
              </a:solidFill>
              <a:latin typeface="avenir-lt-w01_85-heavy1475544"/>
            </a:endParaRPr>
          </a:p>
          <a:p>
            <a:pPr marL="342900" indent="-342900" fontAlgn="base">
              <a:buFont typeface="+mj-lt"/>
              <a:buAutoNum type="arabicPeriod"/>
            </a:pP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Encourage them to act </a:t>
            </a:r>
            <a: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t>upon their concerns-such as collecting blankets for the homeless or </a:t>
            </a: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to protect environment</a:t>
            </a:r>
          </a:p>
          <a:p>
            <a:pPr marL="342900" indent="-342900" fontAlgn="base">
              <a:buFont typeface="+mj-lt"/>
              <a:buAutoNum type="arabicPeriod"/>
            </a:pPr>
            <a:endPar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mj-lt"/>
              <a:buAutoNum type="arabicPeriod"/>
            </a:pP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If being too </a:t>
            </a:r>
            <a: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t>critical or </a:t>
            </a: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outspoken </a:t>
            </a:r>
            <a: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t>to others, help them to see how their intent may be perceived as cruel or </a:t>
            </a: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disrespectful</a:t>
            </a:r>
            <a:endParaRPr lang="en-US" altLang="zh-HK" sz="2800" b="0" i="0" dirty="0">
              <a:solidFill>
                <a:srgbClr val="41414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905924" y="661307"/>
            <a:ext cx="5141151" cy="584775"/>
          </a:xfrm>
          <a:prstGeom prst="rect">
            <a:avLst/>
          </a:prstGeom>
        </p:spPr>
        <p:txBody>
          <a:bodyPr wrap="none">
            <a:spAutoFit/>
          </a:bodyPr>
          <a:lstStyle/>
          <a:p>
            <a:pPr fontAlgn="base"/>
            <a:r>
              <a:rPr lang="en-US" altLang="zh-HK" sz="3200" b="1" dirty="0">
                <a:solidFill>
                  <a:srgbClr val="414141"/>
                </a:solidFill>
                <a:latin typeface="inherit"/>
              </a:rPr>
              <a:t>INTELLECTUAL STRATEGIES</a:t>
            </a:r>
            <a:endParaRPr lang="en-US" altLang="zh-HK" sz="3200" b="1" dirty="0">
              <a:solidFill>
                <a:srgbClr val="414141"/>
              </a:solidFill>
              <a:latin typeface="avenir-lt-w01_85-heavy1475544"/>
            </a:endParaRPr>
          </a:p>
        </p:txBody>
      </p:sp>
    </p:spTree>
    <p:extLst>
      <p:ext uri="{BB962C8B-B14F-4D97-AF65-F5344CB8AC3E}">
        <p14:creationId xmlns:p14="http://schemas.microsoft.com/office/powerpoint/2010/main" val="1662755535"/>
      </p:ext>
    </p:extLst>
  </p:cSld>
  <p:clrMapOvr>
    <a:masterClrMapping/>
  </p:clrMapOvr>
</p:sld>
</file>

<file path=ppt/slides/slide2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1"/>
          <p:cNvSpPr/>
          <p:nvPr/>
        </p:nvSpPr>
        <p:spPr>
          <a:xfrm>
            <a:off x="587628" y="864175"/>
            <a:ext cx="5853993" cy="5632311"/>
          </a:xfrm>
          <a:prstGeom prst="rect">
            <a:avLst/>
          </a:prstGeom>
        </p:spPr>
        <p:txBody>
          <a:bodyPr wrap="square">
            <a:spAutoFit/>
          </a:bodyPr>
          <a:lstStyle/>
          <a:p>
            <a:pPr marL="342900" indent="-342900">
              <a:buFont typeface="+mj-lt"/>
              <a:buAutoNum type="arabicPeriod"/>
            </a:pP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i</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maginative -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rich association of images and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impressions</a:t>
            </a:r>
          </a:p>
          <a:p>
            <a:pPr marL="342900" indent="-342900">
              <a:buFont typeface="+mj-lt"/>
              <a:buAutoNum type="arabicPeriod"/>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frequent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use of image and metaphor</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detailed visualization, and elaborate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dreams</a:t>
            </a:r>
          </a:p>
          <a:p>
            <a:pPr marL="342900" indent="-342900">
              <a:buFont typeface="+mj-lt"/>
              <a:buAutoNum type="arabicPeriod"/>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mix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truth with fiction, or create their own private worlds with imaginary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friends</a:t>
            </a:r>
          </a:p>
          <a:p>
            <a:pPr marL="342900" indent="-342900">
              <a:buFont typeface="+mj-lt"/>
              <a:buAutoNum type="arabicPeriod"/>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find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it difficult to stay tuned into a classroom </a:t>
            </a:r>
            <a:endPar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write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stories or draw instead of doing seatwork or participating in class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discussions</a:t>
            </a:r>
          </a:p>
          <a:p>
            <a:pPr marL="342900" indent="-342900">
              <a:buFont typeface="+mj-lt"/>
              <a:buAutoNum type="arabicPeriod"/>
            </a:pP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have </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difficulty completing tasks when </a:t>
            </a:r>
            <a:r>
              <a:rPr lang="en-US" altLang="zh-HK" sz="2400" dirty="0" smtClean="0">
                <a:solidFill>
                  <a:srgbClr val="414141"/>
                </a:solidFill>
                <a:latin typeface="Tahoma" panose="020B0604030504040204" pitchFamily="34" charset="0"/>
                <a:ea typeface="Tahoma" panose="020B0604030504040204" pitchFamily="34" charset="0"/>
                <a:cs typeface="Tahoma" panose="020B0604030504040204" pitchFamily="34" charset="0"/>
              </a:rPr>
              <a:t>they drift off into their imagination</a:t>
            </a:r>
            <a:endParaRPr lang="zh-HK" altLang="en-US" sz="2400" dirty="0">
              <a:latin typeface="Tahoma" panose="020B0604030504040204" pitchFamily="34" charset="0"/>
              <a:cs typeface="Tahoma" panose="020B0604030504040204" pitchFamily="34" charset="0"/>
            </a:endParaRPr>
          </a:p>
        </p:txBody>
      </p:sp>
      <p:sp>
        <p:nvSpPr>
          <p:cNvPr id="3" name="Rectangle 2"/>
          <p:cNvSpPr/>
          <p:nvPr/>
        </p:nvSpPr>
        <p:spPr>
          <a:xfrm>
            <a:off x="2186367" y="264369"/>
            <a:ext cx="7552067" cy="523220"/>
          </a:xfrm>
          <a:prstGeom prst="rect">
            <a:avLst/>
          </a:prstGeom>
        </p:spPr>
        <p:txBody>
          <a:bodyPr wrap="none">
            <a:spAutoFit/>
          </a:bodyPr>
          <a:lstStyle/>
          <a:p>
            <a:r>
              <a:rPr lang="en-US" altLang="zh-HK" sz="2800" b="1" dirty="0" smtClean="0">
                <a:solidFill>
                  <a:srgbClr val="414141"/>
                </a:solidFill>
                <a:latin typeface="Tahoma" panose="020B0604030504040204" pitchFamily="34" charset="0"/>
                <a:ea typeface="Tahoma" panose="020B0604030504040204" pitchFamily="34" charset="0"/>
                <a:cs typeface="Tahoma" panose="020B0604030504040204" pitchFamily="34" charset="0"/>
              </a:rPr>
              <a:t>4. IMAGINATIONAL </a:t>
            </a:r>
            <a:r>
              <a:rPr lang="en-US" altLang="zh-HK" sz="2800" b="1" dirty="0">
                <a:solidFill>
                  <a:srgbClr val="414141"/>
                </a:solidFill>
                <a:latin typeface="Tahoma" panose="020B0604030504040204" pitchFamily="34" charset="0"/>
                <a:ea typeface="Tahoma" panose="020B0604030504040204" pitchFamily="34" charset="0"/>
                <a:cs typeface="Tahoma" panose="020B0604030504040204" pitchFamily="34" charset="0"/>
              </a:rPr>
              <a:t>OVEREXCITABILITY</a:t>
            </a:r>
            <a: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t> </a:t>
            </a:r>
            <a:endParaRPr lang="zh-HK" altLang="en-US" sz="2800" dirty="0">
              <a:latin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718" y="963534"/>
            <a:ext cx="5980282" cy="5532951"/>
          </a:xfrm>
          <a:prstGeom prst="rect">
            <a:avLst/>
          </a:prstGeom>
        </p:spPr>
      </p:pic>
    </p:spTree>
    <p:extLst>
      <p:ext uri="{BB962C8B-B14F-4D97-AF65-F5344CB8AC3E}">
        <p14:creationId xmlns:p14="http://schemas.microsoft.com/office/powerpoint/2010/main" val="3244962421"/>
      </p:ext>
    </p:extLst>
  </p:cSld>
  <p:clrMapOvr>
    <a:masterClrMapping/>
  </p:clrMapOvr>
</p:sld>
</file>

<file path=ppt/slides/slide2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1"/>
          <p:cNvSpPr/>
          <p:nvPr/>
        </p:nvSpPr>
        <p:spPr>
          <a:xfrm>
            <a:off x="753835" y="1541226"/>
            <a:ext cx="9859736" cy="3539430"/>
          </a:xfrm>
          <a:prstGeom prst="rect">
            <a:avLst/>
          </a:prstGeom>
        </p:spPr>
        <p:txBody>
          <a:bodyPr wrap="square">
            <a:spAutoFit/>
          </a:bodyPr>
          <a:lstStyle/>
          <a:p>
            <a:pPr marL="342900" indent="-342900" fontAlgn="base">
              <a:buFont typeface="+mj-lt"/>
              <a:buAutoNum type="arabicPeriod"/>
            </a:pPr>
            <a:r>
              <a:rPr lang="en-US" altLang="zh-HK" sz="3200" dirty="0" smtClean="0">
                <a:solidFill>
                  <a:srgbClr val="414141"/>
                </a:solidFill>
                <a:latin typeface="Tahoma" panose="020B0604030504040204" pitchFamily="34" charset="0"/>
                <a:ea typeface="Tahoma" panose="020B0604030504040204" pitchFamily="34" charset="0"/>
                <a:cs typeface="Tahoma" panose="020B0604030504040204" pitchFamily="34" charset="0"/>
              </a:rPr>
              <a:t>help them </a:t>
            </a:r>
            <a:r>
              <a:rPr lang="en-US" altLang="zh-HK" sz="3200" dirty="0">
                <a:solidFill>
                  <a:srgbClr val="414141"/>
                </a:solidFill>
                <a:latin typeface="Tahoma" panose="020B0604030504040204" pitchFamily="34" charset="0"/>
                <a:ea typeface="Tahoma" panose="020B0604030504040204" pitchFamily="34" charset="0"/>
                <a:cs typeface="Tahoma" panose="020B0604030504040204" pitchFamily="34" charset="0"/>
              </a:rPr>
              <a:t>differentiate between their imagination and the real world by having them place a stop sign in their mental videotape, or write down or draw the factual account before they embellish </a:t>
            </a:r>
            <a:r>
              <a:rPr lang="en-US" altLang="zh-HK" sz="3200" dirty="0" smtClean="0">
                <a:solidFill>
                  <a:srgbClr val="414141"/>
                </a:solidFill>
                <a:latin typeface="Tahoma" panose="020B0604030504040204" pitchFamily="34" charset="0"/>
                <a:ea typeface="Tahoma" panose="020B0604030504040204" pitchFamily="34" charset="0"/>
                <a:cs typeface="Tahoma" panose="020B0604030504040204" pitchFamily="34" charset="0"/>
              </a:rPr>
              <a:t>it</a:t>
            </a:r>
          </a:p>
          <a:p>
            <a:pPr marL="342900" indent="-342900" fontAlgn="base">
              <a:buFont typeface="+mj-lt"/>
              <a:buAutoNum type="arabicPeriod"/>
            </a:pPr>
            <a:endParaRPr lang="en-US" altLang="zh-HK" sz="3200"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mj-lt"/>
              <a:buAutoNum type="arabicPeriod"/>
            </a:pPr>
            <a:r>
              <a:rPr lang="en-US" altLang="zh-HK" sz="3200" dirty="0" smtClean="0">
                <a:solidFill>
                  <a:srgbClr val="414141"/>
                </a:solidFill>
                <a:latin typeface="Tahoma" panose="020B0604030504040204" pitchFamily="34" charset="0"/>
                <a:ea typeface="Tahoma" panose="020B0604030504040204" pitchFamily="34" charset="0"/>
                <a:cs typeface="Tahoma" panose="020B0604030504040204" pitchFamily="34" charset="0"/>
              </a:rPr>
              <a:t>help them use </a:t>
            </a:r>
            <a:r>
              <a:rPr lang="en-US" altLang="zh-HK" sz="3200" dirty="0">
                <a:solidFill>
                  <a:srgbClr val="414141"/>
                </a:solidFill>
                <a:latin typeface="Tahoma" panose="020B0604030504040204" pitchFamily="34" charset="0"/>
                <a:ea typeface="Tahoma" panose="020B0604030504040204" pitchFamily="34" charset="0"/>
                <a:cs typeface="Tahoma" panose="020B0604030504040204" pitchFamily="34" charset="0"/>
              </a:rPr>
              <a:t>their imagination to function in the real world and promote learning and </a:t>
            </a:r>
            <a:r>
              <a:rPr lang="en-US" altLang="zh-HK" sz="3200" dirty="0" smtClean="0">
                <a:solidFill>
                  <a:srgbClr val="414141"/>
                </a:solidFill>
                <a:latin typeface="Tahoma" panose="020B0604030504040204" pitchFamily="34" charset="0"/>
                <a:ea typeface="Tahoma" panose="020B0604030504040204" pitchFamily="34" charset="0"/>
                <a:cs typeface="Tahoma" panose="020B0604030504040204" pitchFamily="34" charset="0"/>
              </a:rPr>
              <a:t>productivity</a:t>
            </a:r>
            <a:endParaRPr lang="en-US" altLang="zh-HK" sz="3200" b="0" i="0" dirty="0">
              <a:solidFill>
                <a:srgbClr val="41414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323690" y="386834"/>
            <a:ext cx="5673348" cy="523220"/>
          </a:xfrm>
          <a:prstGeom prst="rect">
            <a:avLst/>
          </a:prstGeom>
        </p:spPr>
        <p:txBody>
          <a:bodyPr wrap="none">
            <a:spAutoFit/>
          </a:bodyPr>
          <a:lstStyle/>
          <a:p>
            <a:pPr fontAlgn="base"/>
            <a:r>
              <a:rPr lang="en-US" altLang="zh-HK" sz="2800" b="1" dirty="0">
                <a:solidFill>
                  <a:srgbClr val="414141"/>
                </a:solidFill>
                <a:latin typeface="Tahoma" panose="020B0604030504040204" pitchFamily="34" charset="0"/>
                <a:ea typeface="Tahoma" panose="020B0604030504040204" pitchFamily="34" charset="0"/>
                <a:cs typeface="Tahoma" panose="020B0604030504040204" pitchFamily="34" charset="0"/>
              </a:rPr>
              <a:t>IMAGINATIONAL STRATEGIES</a:t>
            </a:r>
            <a:endPar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910383"/>
      </p:ext>
    </p:extLst>
  </p:cSld>
  <p:clrMapOvr>
    <a:masterClrMapping/>
  </p:clrMapOvr>
</p:sld>
</file>

<file path=ppt/slides/slide2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1"/>
          <p:cNvSpPr/>
          <p:nvPr/>
        </p:nvSpPr>
        <p:spPr>
          <a:xfrm>
            <a:off x="463475" y="671691"/>
            <a:ext cx="5610754" cy="5909310"/>
          </a:xfrm>
          <a:prstGeom prst="rect">
            <a:avLst/>
          </a:prstGeom>
        </p:spPr>
        <p:txBody>
          <a:bodyPr wrap="square">
            <a:spAutoFit/>
          </a:bodyPr>
          <a:lstStyle/>
          <a:p>
            <a:pPr marL="342900" indent="-342900" fontAlgn="base">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heightened</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 intense feelings, extremes of complex emotions, identification with others’ feelings, and strong affective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expression</a:t>
            </a:r>
          </a:p>
          <a:p>
            <a:pPr marL="342900" indent="-342900" fontAlgn="base">
              <a:buFont typeface="+mj-lt"/>
              <a:buAutoNum type="arabicPeriod"/>
            </a:pPr>
            <a:endPar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May have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physical responses like stomachaches and blushing or concern with death and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depression</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
            </a:r>
            <a:b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br>
            <a:endPar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have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a remarkable capacity for deep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relationships</a:t>
            </a:r>
          </a:p>
          <a:p>
            <a:pPr marL="342900" indent="-342900" fontAlgn="base">
              <a:buFont typeface="+mj-lt"/>
              <a:buAutoNum type="arabicPeriod"/>
            </a:pPr>
            <a:endPar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they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show strong emotional attachments to people, places, and things </a:t>
            </a:r>
            <a:endPar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mj-lt"/>
              <a:buAutoNum type="arabicPeriod"/>
            </a:pPr>
            <a:endPar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have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compassion, empathy, and sensitivity in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relation-ships</a:t>
            </a:r>
          </a:p>
          <a:p>
            <a:pPr marL="342900" indent="-342900" fontAlgn="base">
              <a:buFont typeface="+mj-lt"/>
              <a:buAutoNum type="arabicPeriod"/>
            </a:pPr>
            <a:endPar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acutely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aware of their own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feelings and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practice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self-judgment</a:t>
            </a:r>
          </a:p>
          <a:p>
            <a:pPr marL="342900" indent="-342900" fontAlgn="base">
              <a:buFont typeface="+mj-lt"/>
              <a:buAutoNum type="arabicPeriod"/>
            </a:pPr>
            <a:endPar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mj-lt"/>
              <a:buAutoNum type="arabicPeriod"/>
            </a:pP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“overreacting</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intensity </a:t>
            </a:r>
            <a:r>
              <a:rPr lang="en-US" altLang="zh-HK" dirty="0">
                <a:solidFill>
                  <a:srgbClr val="414141"/>
                </a:solidFill>
                <a:latin typeface="Tahoma" panose="020B0604030504040204" pitchFamily="34" charset="0"/>
                <a:ea typeface="Tahoma" panose="020B0604030504040204" pitchFamily="34" charset="0"/>
                <a:cs typeface="Tahoma" panose="020B0604030504040204" pitchFamily="34" charset="0"/>
              </a:rPr>
              <a:t>of their feelings may interfere with everyday </a:t>
            </a:r>
            <a:r>
              <a:rPr lang="en-US" altLang="zh-HK" dirty="0" smtClean="0">
                <a:solidFill>
                  <a:srgbClr val="414141"/>
                </a:solidFill>
                <a:latin typeface="Tahoma" panose="020B0604030504040204" pitchFamily="34" charset="0"/>
                <a:ea typeface="Tahoma" panose="020B0604030504040204" pitchFamily="34" charset="0"/>
                <a:cs typeface="Tahoma" panose="020B0604030504040204" pitchFamily="34" charset="0"/>
              </a:rPr>
              <a:t>tasks</a:t>
            </a:r>
            <a:endParaRPr lang="en-US" altLang="zh-HK" b="0" i="0" dirty="0">
              <a:solidFill>
                <a:srgbClr val="41414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816678" y="256205"/>
            <a:ext cx="5743880" cy="461665"/>
          </a:xfrm>
          <a:prstGeom prst="rect">
            <a:avLst/>
          </a:prstGeom>
        </p:spPr>
        <p:txBody>
          <a:bodyPr wrap="none">
            <a:spAutoFit/>
          </a:bodyPr>
          <a:lstStyle/>
          <a:p>
            <a:r>
              <a:rPr lang="en-US" altLang="zh-HK" sz="2400" b="1" dirty="0" smtClean="0">
                <a:solidFill>
                  <a:srgbClr val="414141"/>
                </a:solidFill>
                <a:latin typeface="Tahoma" panose="020B0604030504040204" pitchFamily="34" charset="0"/>
                <a:ea typeface="Tahoma" panose="020B0604030504040204" pitchFamily="34" charset="0"/>
                <a:cs typeface="Tahoma" panose="020B0604030504040204" pitchFamily="34" charset="0"/>
              </a:rPr>
              <a:t>5. EMOTIONAL </a:t>
            </a:r>
            <a:r>
              <a:rPr lang="en-US" altLang="zh-HK" sz="2400" b="1" dirty="0">
                <a:solidFill>
                  <a:srgbClr val="414141"/>
                </a:solidFill>
                <a:latin typeface="Tahoma" panose="020B0604030504040204" pitchFamily="34" charset="0"/>
                <a:ea typeface="Tahoma" panose="020B0604030504040204" pitchFamily="34" charset="0"/>
                <a:cs typeface="Tahoma" panose="020B0604030504040204" pitchFamily="34" charset="0"/>
              </a:rPr>
              <a:t>OVEREXCITABILITY</a:t>
            </a:r>
            <a:r>
              <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rPr>
              <a:t> </a:t>
            </a:r>
            <a:endParaRPr lang="zh-HK" altLang="en-US" sz="2400" dirty="0">
              <a:latin typeface="Tahoma" panose="020B0604030504040204" pitchFamily="34" charset="0"/>
              <a:cs typeface="Tahoma" panose="020B060403050404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4.516%"/>
          <a:stretch/>
        </p:blipFill>
        <p:spPr>
          <a:xfrm>
            <a:off x="6588542" y="1064848"/>
            <a:ext cx="4695145" cy="5399994"/>
          </a:xfrm>
          <a:prstGeom prst="rect">
            <a:avLst/>
          </a:prstGeom>
        </p:spPr>
      </p:pic>
    </p:spTree>
    <p:extLst>
      <p:ext uri="{BB962C8B-B14F-4D97-AF65-F5344CB8AC3E}">
        <p14:creationId xmlns:p14="http://schemas.microsoft.com/office/powerpoint/2010/main" val="2846028819"/>
      </p:ext>
    </p:extLst>
  </p:cSld>
  <p:clrMapOvr>
    <a:masterClrMapping/>
  </p:clrMapOvr>
</p:sld>
</file>

<file path=ppt/slides/slide2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Rectangle 1"/>
          <p:cNvSpPr/>
          <p:nvPr/>
        </p:nvSpPr>
        <p:spPr>
          <a:xfrm>
            <a:off x="840922" y="1624042"/>
            <a:ext cx="8458200" cy="3970318"/>
          </a:xfrm>
          <a:prstGeom prst="rect">
            <a:avLst/>
          </a:prstGeom>
        </p:spPr>
        <p:txBody>
          <a:bodyPr wrap="square">
            <a:spAutoFit/>
          </a:bodyPr>
          <a:lstStyle/>
          <a:p>
            <a:pPr marL="342900" indent="-342900" fontAlgn="base">
              <a:buFont typeface="+mj-lt"/>
              <a:buAutoNum type="arabicPeriod"/>
            </a:pP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accept </a:t>
            </a:r>
            <a: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t>all feelings, regardless of </a:t>
            </a: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intensity</a:t>
            </a:r>
          </a:p>
          <a:p>
            <a:pPr marL="342900" indent="-342900" fontAlgn="base">
              <a:buFont typeface="+mj-lt"/>
              <a:buAutoNum type="arabicPeriod"/>
            </a:pPr>
            <a:endPar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mj-lt"/>
              <a:buAutoNum type="arabicPeriod"/>
            </a:pP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teach </a:t>
            </a:r>
            <a: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t>individuals to anticipate physical and emotional responses and prepare for </a:t>
            </a: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them</a:t>
            </a:r>
          </a:p>
          <a:p>
            <a:pPr marL="342900" indent="-342900" fontAlgn="base">
              <a:buFont typeface="+mj-lt"/>
              <a:buAutoNum type="arabicPeriod"/>
            </a:pPr>
            <a:endPar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endParaRPr>
          </a:p>
          <a:p>
            <a:pPr marL="342900" indent="-342900" fontAlgn="base">
              <a:buFont typeface="+mj-lt"/>
              <a:buAutoNum type="arabicPeriod"/>
            </a:pP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help </a:t>
            </a:r>
            <a: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t>them </a:t>
            </a: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identify </a:t>
            </a:r>
            <a: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t>the physical warning signs of their emotional stress such as headache, sweaty palms, and </a:t>
            </a: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stomachache so that they can </a:t>
            </a:r>
            <a:r>
              <a:rPr lang="en-US" altLang="zh-HK" sz="2800" dirty="0">
                <a:solidFill>
                  <a:srgbClr val="414141"/>
                </a:solidFill>
                <a:latin typeface="Tahoma" panose="020B0604030504040204" pitchFamily="34" charset="0"/>
                <a:ea typeface="Tahoma" panose="020B0604030504040204" pitchFamily="34" charset="0"/>
                <a:cs typeface="Tahoma" panose="020B0604030504040204" pitchFamily="34" charset="0"/>
              </a:rPr>
              <a:t>cope with emotional situations and not lose </a:t>
            </a:r>
            <a:r>
              <a:rPr lang="en-US" altLang="zh-HK" sz="2800" dirty="0" smtClean="0">
                <a:solidFill>
                  <a:srgbClr val="414141"/>
                </a:solidFill>
                <a:latin typeface="Tahoma" panose="020B0604030504040204" pitchFamily="34" charset="0"/>
                <a:ea typeface="Tahoma" panose="020B0604030504040204" pitchFamily="34" charset="0"/>
                <a:cs typeface="Tahoma" panose="020B0604030504040204" pitchFamily="34" charset="0"/>
              </a:rPr>
              <a:t>control</a:t>
            </a:r>
            <a:endParaRPr lang="en-US" altLang="zh-HK" sz="2800" b="0" i="0" dirty="0">
              <a:solidFill>
                <a:srgbClr val="41414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508091" y="517462"/>
            <a:ext cx="4132863" cy="461665"/>
          </a:xfrm>
          <a:prstGeom prst="rect">
            <a:avLst/>
          </a:prstGeom>
        </p:spPr>
        <p:txBody>
          <a:bodyPr wrap="none">
            <a:spAutoFit/>
          </a:bodyPr>
          <a:lstStyle/>
          <a:p>
            <a:pPr fontAlgn="base"/>
            <a:r>
              <a:rPr lang="en-US" altLang="zh-HK" sz="2400" b="1" dirty="0">
                <a:solidFill>
                  <a:srgbClr val="414141"/>
                </a:solidFill>
                <a:latin typeface="Tahoma" panose="020B0604030504040204" pitchFamily="34" charset="0"/>
                <a:ea typeface="Tahoma" panose="020B0604030504040204" pitchFamily="34" charset="0"/>
                <a:cs typeface="Tahoma" panose="020B0604030504040204" pitchFamily="34" charset="0"/>
              </a:rPr>
              <a:t>EMOTIONAL STRATEGIES</a:t>
            </a:r>
            <a:endParaRPr lang="en-US" altLang="zh-HK" sz="2400" dirty="0">
              <a:solidFill>
                <a:srgbClr val="41414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304882"/>
      </p:ext>
    </p:extLst>
  </p:cSld>
  <p:clrMapOvr>
    <a:masterClrMapping/>
  </p:clrMapOvr>
</p:sld>
</file>

<file path=ppt/slides/slide2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nip Diagonal Corner Rectangle 1"/>
          <p:cNvSpPr/>
          <p:nvPr/>
        </p:nvSpPr>
        <p:spPr>
          <a:xfrm>
            <a:off x="2413907" y="130629"/>
            <a:ext cx="5061857" cy="914400"/>
          </a:xfrm>
          <a:prstGeom prst="snip2DiagRect">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r>
              <a:rPr lang="en-US" altLang="zh-HK" sz="3200" dirty="0" smtClean="0"/>
              <a:t>Conclusion</a:t>
            </a:r>
            <a:endParaRPr lang="zh-HK" altLang="en-US" sz="3200" dirty="0"/>
          </a:p>
        </p:txBody>
      </p:sp>
      <p:sp>
        <p:nvSpPr>
          <p:cNvPr id="3" name="Rectangle 2"/>
          <p:cNvSpPr/>
          <p:nvPr/>
        </p:nvSpPr>
        <p:spPr>
          <a:xfrm>
            <a:off x="451757" y="1237004"/>
            <a:ext cx="10194472" cy="4462760"/>
          </a:xfrm>
          <a:prstGeom prst="rect">
            <a:avLst/>
          </a:prstGeom>
        </p:spPr>
        <p:txBody>
          <a:bodyPr wrap="square">
            <a:spAutoFit/>
          </a:bodyPr>
          <a:lstStyle/>
          <a:p>
            <a:pPr marL="342900" indent="-342900" fontAlgn="base">
              <a:buAutoNum type="arabicPeriod"/>
            </a:pPr>
            <a:r>
              <a:rPr lang="en-US" altLang="zh-HK" sz="2400" b="1" dirty="0" smtClean="0">
                <a:latin typeface="inherit"/>
              </a:rPr>
              <a:t>Discuss the concept of </a:t>
            </a:r>
            <a:r>
              <a:rPr lang="en-US" altLang="zh-HK" sz="2400" b="1" dirty="0" err="1" smtClean="0">
                <a:latin typeface="inherit"/>
              </a:rPr>
              <a:t>overexcitability</a:t>
            </a:r>
            <a:endParaRPr lang="en-US" altLang="zh-HK" sz="2400" b="1" dirty="0" smtClean="0">
              <a:latin typeface="inherit"/>
            </a:endParaRPr>
          </a:p>
          <a:p>
            <a:pPr marL="342900" indent="-342900" fontAlgn="base">
              <a:buAutoNum type="arabicPeriod"/>
            </a:pPr>
            <a:r>
              <a:rPr lang="en-US" altLang="zh-HK" sz="2400" b="1" dirty="0" smtClean="0">
                <a:latin typeface="inherit"/>
              </a:rPr>
              <a:t>Focus on the positives</a:t>
            </a:r>
          </a:p>
          <a:p>
            <a:pPr marL="342900" indent="-342900" fontAlgn="base">
              <a:buAutoNum type="arabicPeriod" startAt="3"/>
            </a:pPr>
            <a:r>
              <a:rPr lang="en-US" altLang="zh-HK" sz="2400" b="1" dirty="0" smtClean="0">
                <a:latin typeface="inherit"/>
              </a:rPr>
              <a:t>Provide chances for them to pursue their passions</a:t>
            </a:r>
          </a:p>
          <a:p>
            <a:pPr marL="342900" indent="-342900" fontAlgn="base">
              <a:buAutoNum type="arabicPeriod" startAt="4"/>
            </a:pPr>
            <a:r>
              <a:rPr lang="en-US" altLang="zh-HK" sz="2400" b="1" dirty="0" smtClean="0">
                <a:latin typeface="inherit"/>
              </a:rPr>
              <a:t>Show respect for their abilities and intensities</a:t>
            </a:r>
          </a:p>
          <a:p>
            <a:pPr marL="342900" indent="-342900" fontAlgn="base">
              <a:buAutoNum type="arabicPeriod" startAt="4"/>
            </a:pPr>
            <a:r>
              <a:rPr lang="en-US" altLang="zh-HK" sz="2400" b="1" dirty="0" smtClean="0">
                <a:latin typeface="inherit"/>
              </a:rPr>
              <a:t>Allow time for them to commit in what they love</a:t>
            </a:r>
          </a:p>
          <a:p>
            <a:pPr marL="342900" indent="-342900" fontAlgn="base">
              <a:buAutoNum type="arabicPeriod" startAt="7"/>
            </a:pPr>
            <a:r>
              <a:rPr lang="en-US" altLang="zh-HK" sz="2400" b="1" dirty="0" smtClean="0">
                <a:latin typeface="inherit"/>
              </a:rPr>
              <a:t>Don’t remove passions as consequences for wrong </a:t>
            </a:r>
            <a:r>
              <a:rPr lang="en-US" altLang="zh-HK" sz="2400" b="1" dirty="0" err="1" smtClean="0">
                <a:latin typeface="inherit"/>
              </a:rPr>
              <a:t>behaviours</a:t>
            </a:r>
            <a:endParaRPr lang="en-US" altLang="zh-HK" sz="2400" b="1" dirty="0" smtClean="0">
              <a:latin typeface="inherit"/>
            </a:endParaRPr>
          </a:p>
          <a:p>
            <a:pPr marL="342900" indent="-342900" fontAlgn="base">
              <a:buAutoNum type="arabicPeriod" startAt="7"/>
            </a:pPr>
            <a:r>
              <a:rPr lang="en-US" altLang="zh-HK" sz="2400" b="1" dirty="0" smtClean="0">
                <a:latin typeface="inherit"/>
              </a:rPr>
              <a:t>Teach communication skills</a:t>
            </a:r>
          </a:p>
          <a:p>
            <a:pPr marL="342900" indent="-342900" fontAlgn="base">
              <a:buAutoNum type="arabicPeriod" startAt="7"/>
            </a:pPr>
            <a:r>
              <a:rPr lang="en-US" altLang="zh-HK" sz="2400" b="1" dirty="0" smtClean="0">
                <a:latin typeface="inherit"/>
              </a:rPr>
              <a:t>Provide safe places for them to work </a:t>
            </a:r>
            <a:r>
              <a:rPr lang="en-US" altLang="zh-HK" sz="2400" b="1" dirty="0">
                <a:latin typeface="inherit"/>
              </a:rPr>
              <a:t>or think which are not </a:t>
            </a:r>
            <a:r>
              <a:rPr lang="en-US" altLang="zh-HK" sz="2400" b="1" dirty="0" smtClean="0">
                <a:latin typeface="inherit"/>
              </a:rPr>
              <a:t>distracting</a:t>
            </a:r>
          </a:p>
          <a:p>
            <a:pPr fontAlgn="base"/>
            <a:r>
              <a:rPr lang="en-US" altLang="zh-HK" sz="2400" b="1" dirty="0" smtClean="0">
                <a:latin typeface="inherit"/>
              </a:rPr>
              <a:t>10. Help to raise awareness of how their </a:t>
            </a:r>
            <a:r>
              <a:rPr lang="en-US" altLang="zh-HK" sz="2400" b="1" dirty="0" err="1" smtClean="0">
                <a:latin typeface="inherit"/>
              </a:rPr>
              <a:t>behaviours</a:t>
            </a:r>
            <a:r>
              <a:rPr lang="en-US" altLang="zh-HK" sz="2400" b="1" dirty="0">
                <a:latin typeface="inherit"/>
              </a:rPr>
              <a:t> </a:t>
            </a:r>
            <a:r>
              <a:rPr lang="en-US" altLang="zh-HK" sz="2400" b="1" dirty="0" smtClean="0">
                <a:latin typeface="inherit"/>
              </a:rPr>
              <a:t>many impact </a:t>
            </a:r>
            <a:br>
              <a:rPr lang="en-US" altLang="zh-HK" sz="2400" b="1" dirty="0" smtClean="0">
                <a:latin typeface="inherit"/>
              </a:rPr>
            </a:br>
            <a:r>
              <a:rPr lang="en-US" altLang="zh-HK" sz="2400" b="1" dirty="0" smtClean="0">
                <a:latin typeface="inherit"/>
              </a:rPr>
              <a:t>     on others</a:t>
            </a:r>
          </a:p>
          <a:p>
            <a:pPr fontAlgn="base"/>
            <a:r>
              <a:rPr lang="en-US" altLang="zh-HK" sz="2400" b="1" dirty="0" smtClean="0">
                <a:latin typeface="inherit"/>
              </a:rPr>
              <a:t>11. Teach stress management</a:t>
            </a:r>
          </a:p>
          <a:p>
            <a:pPr fontAlgn="base"/>
            <a:endParaRPr lang="en-US" altLang="zh-HK" sz="2000" b="1" dirty="0" smtClean="0">
              <a:latin typeface="inherit"/>
            </a:endParaRPr>
          </a:p>
        </p:txBody>
      </p:sp>
    </p:spTree>
    <p:extLst>
      <p:ext uri="{BB962C8B-B14F-4D97-AF65-F5344CB8AC3E}">
        <p14:creationId xmlns:p14="http://schemas.microsoft.com/office/powerpoint/2010/main" val="1796617851"/>
      </p:ext>
    </p:extLst>
  </p:cSld>
  <p:clrMapOvr>
    <a:masterClrMapping/>
  </p:clrMapOvr>
</p:sld>
</file>

<file path=ppt/slides/slide2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180" y="186581"/>
            <a:ext cx="10037827" cy="6434655"/>
          </a:xfrm>
          <a:prstGeom prst="rect">
            <a:avLst/>
          </a:prstGeom>
        </p:spPr>
      </p:pic>
    </p:spTree>
    <p:extLst>
      <p:ext uri="{BB962C8B-B14F-4D97-AF65-F5344CB8AC3E}">
        <p14:creationId xmlns:p14="http://schemas.microsoft.com/office/powerpoint/2010/main" val="664664542"/>
      </p:ext>
    </p:extLst>
  </p:cSld>
  <p:clrMapOvr>
    <a:masterClrMapping/>
  </p:clrMapOvr>
</p:sld>
</file>

<file path=ppt/slides/slide2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1" y="-152400"/>
            <a:ext cx="3008313" cy="152400"/>
          </a:xfrm>
        </p:spPr>
        <p:txBody>
          <a:bodyPr>
            <a:normAutofit fontScale="90%"/>
          </a:bodyPr>
          <a:lstStyle/>
          <a:p>
            <a:endParaRPr lang="en-US" altLang="zh-TW" sz="1800"/>
          </a:p>
        </p:txBody>
      </p:sp>
      <p:sp>
        <p:nvSpPr>
          <p:cNvPr id="14339" name="Content Placeholder 4"/>
          <p:cNvSpPr>
            <a:spLocks noGrp="1"/>
          </p:cNvSpPr>
          <p:nvPr>
            <p:ph idx="1"/>
          </p:nvPr>
        </p:nvSpPr>
        <p:spPr/>
        <p:txBody>
          <a:bodyPr/>
          <a:lstStyle/>
          <a:p>
            <a:r>
              <a:rPr lang="en-US" altLang="zh-TW" smtClean="0"/>
              <a:t>This young man really  dislikes school and finds it too strict. . He continuously gets suspended for mischievous deeds.  For instance, He and his friend changed the combinations of everyone’s bike locks and set off explosives in teacher's desks. </a:t>
            </a:r>
          </a:p>
        </p:txBody>
      </p:sp>
      <p:sp>
        <p:nvSpPr>
          <p:cNvPr id="14340" name="Text Placeholder 5"/>
          <p:cNvSpPr>
            <a:spLocks noGrp="1"/>
          </p:cNvSpPr>
          <p:nvPr>
            <p:ph type="body" sz="half" idx="2"/>
          </p:nvPr>
        </p:nvSpPr>
        <p:spPr>
          <a:xfrm>
            <a:off x="1981201" y="1"/>
            <a:ext cx="3008313" cy="6126163"/>
          </a:xfrm>
        </p:spPr>
        <p:txBody>
          <a:bodyPr/>
          <a:lstStyle/>
          <a:p>
            <a:endParaRPr lang="en-US" altLang="zh-TW" smtClean="0"/>
          </a:p>
        </p:txBody>
      </p:sp>
      <p:pic>
        <p:nvPicPr>
          <p:cNvPr id="1434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9089" y="533400"/>
            <a:ext cx="36972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1420500016"/>
      </p:ext>
    </p:extLst>
  </p:cSld>
  <p:clrMapOvr>
    <a:masterClrMapping/>
  </p:clrMapOvr>
  <p:timing>
    <p:tnLst>
      <p:par>
        <p:cTn id="1" dur="indefinite" restart="never" nodeType="tmRoot"/>
      </p:par>
    </p:tnLst>
  </p:timing>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4412" y="854074"/>
            <a:ext cx="8044373" cy="4967061"/>
          </a:xfrm>
        </p:spPr>
      </p:pic>
    </p:spTree>
    <p:extLst>
      <p:ext uri="{BB962C8B-B14F-4D97-AF65-F5344CB8AC3E}">
        <p14:creationId xmlns:p14="http://schemas.microsoft.com/office/powerpoint/2010/main" val="2541576595"/>
      </p:ext>
    </p:extLst>
  </p:cSld>
  <p:clrMapOvr>
    <a:masterClrMapping/>
  </p:clrMapOvr>
</p:sld>
</file>

<file path=ppt/slides/slide3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zh-TW" dirty="0" smtClean="0"/>
          </a:p>
        </p:txBody>
      </p:sp>
      <p:pic>
        <p:nvPicPr>
          <p:cNvPr id="1536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3126" y="1239838"/>
            <a:ext cx="5197475" cy="561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1747478848"/>
      </p:ext>
    </p:extLst>
  </p:cSld>
  <p:clrMapOvr>
    <a:masterClrMapping/>
  </p:clrMapOvr>
</p:sld>
</file>

<file path=ppt/slides/slide3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6" y="1"/>
            <a:ext cx="12062604" cy="914400"/>
          </a:xfrm>
        </p:spPr>
        <p:txBody>
          <a:bodyPr/>
          <a:lstStyle/>
          <a:p>
            <a:pPr algn="ctr"/>
            <a:r>
              <a:rPr lang="en-US" altLang="zh-HK" dirty="0" smtClean="0"/>
              <a:t>Resources</a:t>
            </a:r>
            <a:endParaRPr lang="zh-HK" altLang="en-US" dirty="0"/>
          </a:p>
        </p:txBody>
      </p:sp>
      <p:sp>
        <p:nvSpPr>
          <p:cNvPr id="3" name="Text Placeholder 2"/>
          <p:cNvSpPr>
            <a:spLocks noGrp="1"/>
          </p:cNvSpPr>
          <p:nvPr>
            <p:ph type="body" idx="1"/>
          </p:nvPr>
        </p:nvSpPr>
        <p:spPr>
          <a:xfrm>
            <a:off x="762150" y="690114"/>
            <a:ext cx="7519208" cy="823912"/>
          </a:xfrm>
        </p:spPr>
        <p:txBody>
          <a:bodyPr/>
          <a:lstStyle/>
          <a:p>
            <a:r>
              <a:rPr lang="en-US" altLang="zh-HK" dirty="0">
                <a:hlinkClick r:id="rId2"/>
              </a:rPr>
              <a:t>https://www.davidsongifted.org</a:t>
            </a:r>
            <a:r>
              <a:rPr lang="en-US" altLang="zh-HK" dirty="0" smtClean="0">
                <a:hlinkClick r:id="rId2"/>
              </a:rPr>
              <a:t>/</a:t>
            </a:r>
            <a:endParaRPr lang="zh-HK" altLang="en-US" dirty="0"/>
          </a:p>
        </p:txBody>
      </p:sp>
      <p:sp>
        <p:nvSpPr>
          <p:cNvPr id="4" name="Content Placeholder 3"/>
          <p:cNvSpPr>
            <a:spLocks noGrp="1"/>
          </p:cNvSpPr>
          <p:nvPr>
            <p:ph sz="half" idx="2"/>
          </p:nvPr>
        </p:nvSpPr>
        <p:spPr>
          <a:xfrm>
            <a:off x="762150" y="1599301"/>
            <a:ext cx="9037458" cy="4818751"/>
          </a:xfrm>
        </p:spPr>
        <p:txBody>
          <a:bodyPr>
            <a:normAutofit/>
          </a:bodyPr>
          <a:lstStyle/>
          <a:p>
            <a:pPr marL="0" indent="0">
              <a:buNone/>
            </a:pPr>
            <a:r>
              <a:rPr lang="en-US" altLang="zh-HK" sz="2400" dirty="0" smtClean="0">
                <a:hlinkClick r:id="rId3"/>
              </a:rPr>
              <a:t>http://www.hoagiesgifted.org/</a:t>
            </a:r>
            <a:endParaRPr lang="en-US" altLang="zh-HK" sz="2400" dirty="0" smtClean="0"/>
          </a:p>
          <a:p>
            <a:pPr marL="0" indent="0">
              <a:buNone/>
            </a:pPr>
            <a:r>
              <a:rPr lang="en-US" altLang="zh-HK" sz="2400" dirty="0" smtClean="0">
                <a:hlinkClick r:id="rId4"/>
              </a:rPr>
              <a:t>https://www.sengifted.org/</a:t>
            </a:r>
            <a:endParaRPr lang="en-US" altLang="zh-HK" sz="2400" dirty="0" smtClean="0"/>
          </a:p>
          <a:p>
            <a:pPr marL="0" indent="0">
              <a:buNone/>
            </a:pPr>
            <a:r>
              <a:rPr lang="en-US" altLang="zh-HK" sz="2400" dirty="0" smtClean="0">
                <a:hlinkClick r:id="rId5"/>
              </a:rPr>
              <a:t>https://www.davidsongifted.org/search-database/entry/a10226</a:t>
            </a:r>
            <a:endParaRPr lang="en-US" altLang="zh-HK" sz="2400" dirty="0" smtClean="0"/>
          </a:p>
          <a:p>
            <a:pPr marL="0" indent="0">
              <a:buNone/>
            </a:pPr>
            <a:r>
              <a:rPr lang="en-US" altLang="zh-HK" sz="2400" dirty="0" smtClean="0">
                <a:hlinkClick r:id="rId6"/>
              </a:rPr>
              <a:t>http://gleigh.tripod.com/brightvG.htm</a:t>
            </a:r>
            <a:endParaRPr lang="en-US" altLang="zh-HK" sz="2400" dirty="0" smtClean="0"/>
          </a:p>
          <a:p>
            <a:pPr marL="0" indent="0">
              <a:buNone/>
            </a:pPr>
            <a:r>
              <a:rPr lang="en-US" altLang="zh-HK" sz="2400" dirty="0" smtClean="0">
                <a:hlinkClick r:id="rId7"/>
              </a:rPr>
              <a:t>https://www.davidsongifted.org/search-database/entry/a10441</a:t>
            </a:r>
            <a:endParaRPr lang="en-US" altLang="zh-HK" sz="2400" dirty="0" smtClean="0"/>
          </a:p>
          <a:p>
            <a:pPr marL="0" indent="0">
              <a:buNone/>
            </a:pPr>
            <a:r>
              <a:rPr lang="en-US" altLang="zh-HK" sz="2400" dirty="0">
                <a:hlinkClick r:id="rId8"/>
              </a:rPr>
              <a:t>http://</a:t>
            </a:r>
            <a:r>
              <a:rPr lang="en-US" altLang="zh-HK" sz="2400" dirty="0" smtClean="0">
                <a:hlinkClick r:id="rId8"/>
              </a:rPr>
              <a:t>www.cw.bc.ca/library/pdf/pamphlets/Mighty%20Moe1.pdf</a:t>
            </a:r>
            <a:endParaRPr lang="en-US" altLang="zh-HK" sz="2400" dirty="0" smtClean="0"/>
          </a:p>
          <a:p>
            <a:pPr marL="0" indent="0">
              <a:buNone/>
            </a:pPr>
            <a:r>
              <a:rPr lang="en-US" altLang="zh-HK" sz="2400" dirty="0"/>
              <a:t>https://www.sengifted.org/post/overexcitability-and-the-gifted</a:t>
            </a:r>
            <a:endParaRPr lang="zh-HK" altLang="en-US" sz="2400" dirty="0"/>
          </a:p>
          <a:p>
            <a:pPr marL="0" indent="0">
              <a:buNone/>
            </a:pPr>
            <a:endParaRPr lang="zh-HK" altLang="en-US" sz="2400" dirty="0"/>
          </a:p>
        </p:txBody>
      </p:sp>
      <p:sp>
        <p:nvSpPr>
          <p:cNvPr id="5" name="Text Placeholder 4"/>
          <p:cNvSpPr>
            <a:spLocks noGrp="1"/>
          </p:cNvSpPr>
          <p:nvPr>
            <p:ph type="body" sz="quarter" idx="3"/>
          </p:nvPr>
        </p:nvSpPr>
        <p:spPr/>
        <p:txBody>
          <a:bodyPr/>
          <a:lstStyle/>
          <a:p>
            <a:endParaRPr lang="zh-HK" altLang="en-US"/>
          </a:p>
        </p:txBody>
      </p:sp>
      <p:sp>
        <p:nvSpPr>
          <p:cNvPr id="6" name="Content Placeholder 5"/>
          <p:cNvSpPr>
            <a:spLocks noGrp="1"/>
          </p:cNvSpPr>
          <p:nvPr>
            <p:ph sz="quarter" idx="4"/>
          </p:nvPr>
        </p:nvSpPr>
        <p:spPr>
          <a:xfrm>
            <a:off x="7893170" y="2505075"/>
            <a:ext cx="3462218" cy="3684588"/>
          </a:xfrm>
        </p:spPr>
        <p:txBody>
          <a:bodyPr/>
          <a:lstStyle/>
          <a:p>
            <a:endParaRPr lang="zh-HK" altLang="en-US" dirty="0"/>
          </a:p>
        </p:txBody>
      </p:sp>
    </p:spTree>
    <p:extLst>
      <p:ext uri="{BB962C8B-B14F-4D97-AF65-F5344CB8AC3E}">
        <p14:creationId xmlns:p14="http://schemas.microsoft.com/office/powerpoint/2010/main" val="1938080619"/>
      </p:ext>
    </p:extLst>
  </p:cSld>
  <p:clrMapOvr>
    <a:masterClrMapping/>
  </p:clrMapOvr>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340" y="590265"/>
            <a:ext cx="6659592" cy="5560368"/>
          </a:xfrm>
        </p:spPr>
      </p:pic>
    </p:spTree>
    <p:extLst>
      <p:ext uri="{BB962C8B-B14F-4D97-AF65-F5344CB8AC3E}">
        <p14:creationId xmlns:p14="http://schemas.microsoft.com/office/powerpoint/2010/main" val="3552558936"/>
      </p:ext>
    </p:extLst>
  </p:cSld>
  <p:clrMapOvr>
    <a:masterClrMapping/>
  </p:clrMapOvr>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817"/>
          </a:xfrm>
        </p:spPr>
        <p:txBody>
          <a:bodyPr/>
          <a:lstStyle/>
          <a:p>
            <a:endParaRPr lang="zh-HK" altLang="en-US"/>
          </a:p>
        </p:txBody>
      </p:sp>
      <p:graphicFrame>
        <p:nvGraphicFramePr>
          <p:cNvPr id="5" name="Table 4"/>
          <p:cNvGraphicFramePr>
            <a:graphicFrameLocks noGrp="1"/>
          </p:cNvGraphicFramePr>
          <p:nvPr>
            <p:extLst>
              <p:ext uri="{D42A27DB-BD31-4B8C-83A1-F6EECF244321}">
                <p14:modId xmlns:p14="http://schemas.microsoft.com/office/powerpoint/2010/main" val="2103158399"/>
              </p:ext>
            </p:extLst>
          </p:nvPr>
        </p:nvGraphicFramePr>
        <p:xfrm>
          <a:off x="619125" y="95251"/>
          <a:ext cx="11020425" cy="6353174"/>
        </p:xfrm>
        <a:graphic>
          <a:graphicData uri="http://purl.oclc.org/ooxml/drawingml/table">
            <a:tbl>
              <a:tblPr/>
              <a:tblGrid>
                <a:gridCol w="5341507"/>
                <a:gridCol w="5678918"/>
              </a:tblGrid>
              <a:tr h="353246">
                <a:tc>
                  <a:txBody>
                    <a:bodyPr/>
                    <a:lstStyle/>
                    <a:p>
                      <a:pPr algn="ctr"/>
                      <a:r>
                        <a:rPr lang="en-US" sz="2000" dirty="0" smtClean="0"/>
                        <a:t>A bright</a:t>
                      </a:r>
                      <a:r>
                        <a:rPr lang="en-US" sz="2000" baseline="0%" dirty="0" smtClean="0"/>
                        <a:t> child</a:t>
                      </a:r>
                      <a:endParaRPr lang="en-US" sz="2000" dirty="0"/>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altLang="zh-HK" sz="2000" dirty="0" smtClean="0"/>
                        <a:t>A gifted child</a:t>
                      </a:r>
                      <a:endParaRPr lang="zh-HK" altLang="en-US" sz="2000" dirty="0"/>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68198">
                <a:tc>
                  <a:txBody>
                    <a:bodyPr/>
                    <a:lstStyle/>
                    <a:p>
                      <a:pPr algn="ctr"/>
                      <a:r>
                        <a:rPr lang="en-US" sz="1600" dirty="0" smtClean="0"/>
                        <a:t>Is attentive</a:t>
                      </a:r>
                      <a:endParaRPr lang="en-US" sz="1600" dirty="0"/>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smtClean="0"/>
                        <a:t>Is mentally and physically involved</a:t>
                      </a:r>
                      <a:endParaRPr lang="en-US" sz="1600" dirty="0"/>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dirty="0" smtClean="0"/>
                        <a:t>Has good ideas</a:t>
                      </a:r>
                      <a:endParaRPr lang="en-US" sz="1600" dirty="0"/>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smtClean="0"/>
                        <a:t>Has wild, silly ideas</a:t>
                      </a:r>
                      <a:endParaRPr lang="en-US" sz="1600" dirty="0"/>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dirty="0" smtClean="0"/>
                        <a:t>Works hard</a:t>
                      </a:r>
                      <a:endParaRPr lang="en-US" sz="1600" dirty="0"/>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Plays around, yet tests well</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dirty="0"/>
                        <a:t>Answers the questions</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Discusses in detail, elaborates</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dirty="0"/>
                        <a:t>Top Group</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Beyond the group</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dirty="0"/>
                        <a:t>Listens with interest</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Shows strong feelings and opinions</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dirty="0"/>
                        <a:t>Learns with ease</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Already knows</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dirty="0"/>
                        <a:t>6-8 repetitions for mastery</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1-2 repetitions for mastery</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dirty="0"/>
                        <a:t>Understands ideas</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Constructs abstractions</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309546">
                <a:tc>
                  <a:txBody>
                    <a:bodyPr/>
                    <a:lstStyle/>
                    <a:p>
                      <a:pPr algn="ctr"/>
                      <a:r>
                        <a:rPr lang="en-US" sz="1600" dirty="0"/>
                        <a:t>Enjoys peers</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Prefers adults or older children </a:t>
                      </a:r>
                      <a:r>
                        <a:rPr lang="en-US" sz="1600" dirty="0" smtClean="0"/>
                        <a:t>instead of same age peers</a:t>
                      </a:r>
                      <a:endParaRPr lang="en-US" sz="1600" dirty="0"/>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dirty="0"/>
                        <a:t>Grasps the meaning</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Draws inferences and opens up new </a:t>
                      </a:r>
                      <a:r>
                        <a:rPr lang="en-US" sz="1600" dirty="0" smtClean="0"/>
                        <a:t>questions</a:t>
                      </a:r>
                      <a:endParaRPr lang="en-US" sz="1600" dirty="0"/>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dirty="0"/>
                        <a:t>Completes assignments</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Initiates projects</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a:t>Is receptive</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Is intense</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a:t>Copies accurately</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Creates a new design</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dirty="0"/>
                        <a:t>Enjoys school</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Enjoys learning - but may hate school.</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dirty="0"/>
                        <a:t>Absorbs </a:t>
                      </a:r>
                      <a:r>
                        <a:rPr lang="en-US" sz="1600" dirty="0" smtClean="0"/>
                        <a:t>information</a:t>
                      </a:r>
                      <a:endParaRPr lang="en-US" sz="1600" dirty="0"/>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Manipulates information</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dirty="0"/>
                        <a:t>Technician</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Inventor - Loves construction toys</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dirty="0"/>
                        <a:t>Good Memorizer</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Good guesser - draws on vast information store.</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268198">
                <a:tc>
                  <a:txBody>
                    <a:bodyPr/>
                    <a:lstStyle/>
                    <a:p>
                      <a:pPr algn="ctr"/>
                      <a:r>
                        <a:rPr lang="en-US" sz="1600" dirty="0"/>
                        <a:t>Is alert</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Is keenly observant - seems to remember fine </a:t>
                      </a:r>
                      <a:r>
                        <a:rPr lang="en-US" sz="1600" dirty="0" smtClean="0"/>
                        <a:t>details</a:t>
                      </a:r>
                      <a:endParaRPr lang="en-US" sz="1600" dirty="0"/>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500868">
                <a:tc>
                  <a:txBody>
                    <a:bodyPr/>
                    <a:lstStyle/>
                    <a:p>
                      <a:pPr algn="ctr"/>
                      <a:r>
                        <a:rPr lang="en-US" sz="1600" dirty="0"/>
                        <a:t>Is pleased with own learning</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Is highly self-critical - can be perfectionistic to the point of </a:t>
                      </a:r>
                      <a:r>
                        <a:rPr lang="en-US" sz="1600" dirty="0" smtClean="0"/>
                        <a:t>tantrums</a:t>
                      </a:r>
                      <a:endParaRPr lang="en-US" sz="1600" dirty="0"/>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361950">
                <a:tc>
                  <a:txBody>
                    <a:bodyPr/>
                    <a:lstStyle/>
                    <a:p>
                      <a:pPr algn="ctr"/>
                      <a:r>
                        <a:rPr lang="en-US" sz="1600" dirty="0"/>
                        <a:t>Enjoys </a:t>
                      </a:r>
                      <a:r>
                        <a:rPr lang="en-US" sz="1600" dirty="0" smtClean="0"/>
                        <a:t>straight-forward,  </a:t>
                      </a:r>
                      <a:r>
                        <a:rPr lang="en-US" sz="1600" dirty="0"/>
                        <a:t>sequential presentation</a:t>
                      </a:r>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
                        <a:lumOff val="60%"/>
                      </a:schemeClr>
                    </a:solidFill>
                  </a:tcPr>
                </a:tc>
                <a:tc>
                  <a:txBody>
                    <a:bodyPr/>
                    <a:lstStyle/>
                    <a:p>
                      <a:pPr algn="ctr"/>
                      <a:r>
                        <a:rPr lang="en-US" sz="1600" dirty="0"/>
                        <a:t>Thrives on complexity - needs the whole </a:t>
                      </a:r>
                      <a:r>
                        <a:rPr lang="en-US" sz="1600" dirty="0" smtClean="0"/>
                        <a:t>picture</a:t>
                      </a:r>
                      <a:endParaRPr lang="en-US" sz="1600" dirty="0"/>
                    </a:p>
                  </a:txBody>
                  <a:tcPr marL="4274" marR="4274" marT="4274" marB="42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bl>
          </a:graphicData>
        </a:graphic>
      </p:graphicFrame>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
              </a:lnSpc>
              <a:spcBef>
                <a:spcPct val="0%"/>
              </a:spcBef>
              <a:spcAft>
                <a:spcPct val="0%"/>
              </a:spcAft>
              <a:buClrTx/>
              <a:buSzTx/>
              <a:buFontTx/>
              <a:buNone/>
              <a:tabLst/>
            </a:pPr>
            <a:r>
              <a:rPr kumimoji="0" lang="zh-HK" altLang="zh-HK"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zh-HK" altLang="zh-HK" sz="1800" b="0" i="0" u="none" strike="noStrike" cap="none" normalizeH="0" baseline="0%" smtClean="0">
              <a:ln>
                <a:noFill/>
              </a:ln>
              <a:solidFill>
                <a:schemeClr val="tx1"/>
              </a:solidFill>
              <a:effectLst/>
              <a:latin typeface="Arial" panose="020B0604020202020204" pitchFamily="34" charset="0"/>
            </a:endParaRPr>
          </a:p>
        </p:txBody>
      </p:sp>
      <p:sp>
        <p:nvSpPr>
          <p:cNvPr id="8" name="Content Placeholder 7"/>
          <p:cNvSpPr>
            <a:spLocks noGrp="1"/>
          </p:cNvSpPr>
          <p:nvPr>
            <p:ph idx="1"/>
          </p:nvPr>
        </p:nvSpPr>
        <p:spPr>
          <a:xfrm>
            <a:off x="838200" y="5219699"/>
            <a:ext cx="10515600" cy="957263"/>
          </a:xfrm>
        </p:spPr>
        <p:txBody>
          <a:bodyPr/>
          <a:lstStyle/>
          <a:p>
            <a:pPr lvl="1"/>
            <a:r>
              <a:rPr lang="en-US" altLang="zh-HK" dirty="0" smtClean="0"/>
              <a:t>To </a:t>
            </a:r>
            <a:endParaRPr lang="zh-HK" altLang="en-US" dirty="0"/>
          </a:p>
        </p:txBody>
      </p:sp>
    </p:spTree>
    <p:extLst>
      <p:ext uri="{BB962C8B-B14F-4D97-AF65-F5344CB8AC3E}">
        <p14:creationId xmlns:p14="http://schemas.microsoft.com/office/powerpoint/2010/main" val="1723372458"/>
      </p:ext>
    </p:extLst>
  </p:cSld>
  <p:clrMapOvr>
    <a:masterClrMapping/>
  </p:clrMapOvr>
  <p:timing>
    <p:tnLst>
      <p:par>
        <p:cTn id="1" dur="indefinite" restart="never" nodeType="tmRoot"/>
      </p:par>
    </p:tnLst>
  </p:timing>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9243426"/>
              </p:ext>
            </p:extLst>
          </p:nvPr>
        </p:nvGraphicFramePr>
        <p:xfrm>
          <a:off x="371475" y="324206"/>
          <a:ext cx="11658599" cy="6533794"/>
        </p:xfrm>
        <a:graphic>
          <a:graphicData uri="http://purl.oclc.org/ooxml/drawingml/table">
            <a:tbl>
              <a:tblPr/>
              <a:tblGrid>
                <a:gridCol w="5841991"/>
                <a:gridCol w="5816608"/>
              </a:tblGrid>
              <a:tr h="422095">
                <a:tc>
                  <a:txBody>
                    <a:bodyPr/>
                    <a:lstStyle/>
                    <a:p>
                      <a:pPr algn="ctr"/>
                      <a:r>
                        <a:rPr lang="en-US" sz="2000" b="1" dirty="0" smtClean="0">
                          <a:effectLst/>
                        </a:rPr>
                        <a:t>Gifted</a:t>
                      </a:r>
                      <a:endParaRPr lang="en-US" sz="600" dirty="0">
                        <a:effectLst/>
                      </a:endParaRPr>
                    </a:p>
                  </a:txBody>
                  <a:tcPr marL="32717" marR="32717" marT="16358" marB="16358"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b="1" dirty="0" smtClean="0">
                          <a:effectLst/>
                        </a:rPr>
                        <a:t>ADD/ADHD</a:t>
                      </a:r>
                      <a:endParaRPr lang="en-US" sz="2000" dirty="0">
                        <a:effectLst/>
                      </a:endParaRPr>
                    </a:p>
                  </a:txBody>
                  <a:tcPr marL="32717" marR="32717" marT="16358" marB="16358"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r>
              <a:tr h="319776">
                <a:tc>
                  <a:txBody>
                    <a:bodyPr/>
                    <a:lstStyle/>
                    <a:p>
                      <a:r>
                        <a:rPr lang="en-US" sz="1400" dirty="0">
                          <a:effectLst/>
                        </a:rPr>
                        <a:t> Contact with intellectual peers diminishes inappropriate behavior</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rPr>
                        <a:t> Contact with intellectual peers has no positive effect on behavior</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19776">
                <a:tc>
                  <a:txBody>
                    <a:bodyPr/>
                    <a:lstStyle/>
                    <a:p>
                      <a:r>
                        <a:rPr lang="en-US" sz="1400" dirty="0">
                          <a:effectLst/>
                        </a:rPr>
                        <a:t> Appropriate academic placement diminishes inappropriate behavior</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rPr>
                        <a:t> Appropriate academic placement has no positive effect on behavior</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19776">
                <a:tc>
                  <a:txBody>
                    <a:bodyPr/>
                    <a:lstStyle/>
                    <a:p>
                      <a:r>
                        <a:rPr lang="en-US" sz="1400" dirty="0">
                          <a:effectLst/>
                        </a:rPr>
                        <a:t> Curricular modifications diminish inappropriate behaviors</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rPr>
                        <a:t> Curricular modifications have no effect on behavior</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19776">
                <a:tc>
                  <a:txBody>
                    <a:bodyPr/>
                    <a:lstStyle/>
                    <a:p>
                      <a:r>
                        <a:rPr lang="en-US" sz="1400" dirty="0">
                          <a:effectLst/>
                        </a:rPr>
                        <a:t> The child has logical (to the child) explanations for inappropriate behavior</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rPr>
                        <a:t> Child cannot explain inappropriate behavior</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19776">
                <a:tc>
                  <a:txBody>
                    <a:bodyPr/>
                    <a:lstStyle/>
                    <a:p>
                      <a:r>
                        <a:rPr lang="en-US" sz="1400" dirty="0">
                          <a:effectLst/>
                        </a:rPr>
                        <a:t> When active, child enjoys the movement and does not feel out of control</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rPr>
                        <a:t> Child feels out of control</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56822">
                <a:tc>
                  <a:txBody>
                    <a:bodyPr/>
                    <a:lstStyle/>
                    <a:p>
                      <a:r>
                        <a:rPr lang="en-US" sz="1400" dirty="0">
                          <a:effectLst/>
                        </a:rPr>
                        <a:t> Learning appropriate social skills had decreased "impulsive" or inappropriate behavior</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rPr>
                        <a:t> Learning appropriate social skill has not decreased "impulsive" or inappropriate behavior</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33951">
                <a:tc>
                  <a:txBody>
                    <a:bodyPr/>
                    <a:lstStyle/>
                    <a:p>
                      <a:r>
                        <a:rPr lang="en-US" sz="1400">
                          <a:effectLst/>
                        </a:rPr>
                        <a:t> Child has logical (to the child) explanations why tasks, activities are not completed</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rPr>
                        <a:t> Child is unable to explain why tasks, activities are not completed</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56822">
                <a:tc>
                  <a:txBody>
                    <a:bodyPr/>
                    <a:lstStyle/>
                    <a:p>
                      <a:r>
                        <a:rPr lang="en-US" sz="1400">
                          <a:effectLst/>
                        </a:rPr>
                        <a:t> Child displays fewer inappropriate behaviors when interested in subject matter or project</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rPr>
                        <a:t> Child's behaviors not influenced by his/her interest in the activity</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56822">
                <a:tc>
                  <a:txBody>
                    <a:bodyPr/>
                    <a:lstStyle/>
                    <a:p>
                      <a:r>
                        <a:rPr lang="en-US" sz="1400">
                          <a:effectLst/>
                        </a:rPr>
                        <a:t> Child displays fewer inappropriate behaviors when subjuect matter or project seems relevant or meaningful to the child</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rPr>
                        <a:t> Child's behaviors do not diminish when subject matter or project seems relevant or meaningful to the child</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730915">
                <a:tc>
                  <a:txBody>
                    <a:bodyPr/>
                    <a:lstStyle/>
                    <a:p>
                      <a:r>
                        <a:rPr lang="en-US" sz="1400">
                          <a:effectLst/>
                        </a:rPr>
                        <a:t> Child attributes excessive talking or interruptions or need to share information, need to show that he/she knows the answer, or need to solve a problem immediately</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rPr>
                        <a:t> Child cannot attribute excessive talking or interruptions to a need to learn or share information</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19776">
                <a:tc>
                  <a:txBody>
                    <a:bodyPr/>
                    <a:lstStyle/>
                    <a:p>
                      <a:r>
                        <a:rPr lang="en-US" sz="1400">
                          <a:effectLst/>
                        </a:rPr>
                        <a:t> Child who seems inattentive can repeat instructions</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rPr>
                        <a:t> Child who seems </a:t>
                      </a:r>
                      <a:r>
                        <a:rPr lang="en-US" sz="1400" dirty="0" err="1">
                          <a:effectLst/>
                        </a:rPr>
                        <a:t>inattecitve</a:t>
                      </a:r>
                      <a:r>
                        <a:rPr lang="en-US" sz="1400" dirty="0">
                          <a:effectLst/>
                        </a:rPr>
                        <a:t> is unable to repeat instructions</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33951">
                <a:tc>
                  <a:txBody>
                    <a:bodyPr/>
                    <a:lstStyle/>
                    <a:p>
                      <a:r>
                        <a:rPr lang="en-US" sz="1400">
                          <a:effectLst/>
                        </a:rPr>
                        <a:t> Child thrives on working on multiple tasks-- gets more done, enjoys learning more</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rPr>
                        <a:t> Child moves from task to task for no apparent reason</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56822">
                <a:tc>
                  <a:txBody>
                    <a:bodyPr/>
                    <a:lstStyle/>
                    <a:p>
                      <a:r>
                        <a:rPr lang="en-US" sz="1400">
                          <a:effectLst/>
                        </a:rPr>
                        <a:t> Inappropriate behaviors are not persistent-- seem to be a function of subject matter</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rPr>
                        <a:t> Inappropriate behaviors persist regardless of subject matter</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56822">
                <a:tc>
                  <a:txBody>
                    <a:bodyPr/>
                    <a:lstStyle/>
                    <a:p>
                      <a:r>
                        <a:rPr lang="en-US" sz="1400">
                          <a:effectLst/>
                        </a:rPr>
                        <a:t> Inappropriate behaviors are not persistent-- seem to be a function of teacher or instructional style</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rPr>
                        <a:t> Inappropriate behaviors persist regardless of teacher or instructional style</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2426">
                <a:tc>
                  <a:txBody>
                    <a:bodyPr/>
                    <a:lstStyle/>
                    <a:p>
                      <a:r>
                        <a:rPr lang="en-US" sz="1400">
                          <a:effectLst/>
                        </a:rPr>
                        <a:t> Child acts out to get teacher attention</a:t>
                      </a: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rPr>
                        <a:t> Child acts out regardless of </a:t>
                      </a:r>
                      <a:r>
                        <a:rPr lang="en-US" sz="1400" dirty="0" err="1">
                          <a:effectLst/>
                        </a:rPr>
                        <a:t>attentio</a:t>
                      </a:r>
                      <a:endParaRPr lang="en-US" sz="1400" dirty="0">
                        <a:effectLst/>
                      </a:endParaRPr>
                    </a:p>
                  </a:txBody>
                  <a:tcPr marL="32717" marR="32717" marT="16358" marB="163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controls>
      <mc:AlternateContent xmlns:mc="http://schemas.openxmlformats.org/markup-compatibility/2006">
        <mc:Choice xmlns:v="urn:schemas-microsoft-com:vml" Requires="v">
          <p:control spid="6354" name="HTMLCheckbox1" r:id="rId2" imgW="2979360" imgH="373320"/>
        </mc:Choice>
        <mc:Fallback>
          <p:control name="HTMLCheckbox1" r:id="rId2" imgW="2979360" imgH="373320">
            <p:pic>
              <p:nvPicPr>
                <p:cNvPr id="5" name="HTMLCheckbox1"/>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55" name="HTMLCheckbox2" r:id="rId3" imgW="2979360" imgH="373320"/>
        </mc:Choice>
        <mc:Fallback>
          <p:control name="HTMLCheckbox2" r:id="rId3" imgW="2979360" imgH="373320">
            <p:pic>
              <p:nvPicPr>
                <p:cNvPr id="6" name="HTMLCheckbox2"/>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56" name="HTMLCheckbox3" r:id="rId4" imgW="2979360" imgH="373320"/>
        </mc:Choice>
        <mc:Fallback>
          <p:control name="HTMLCheckbox3" r:id="rId4" imgW="2979360" imgH="373320">
            <p:pic>
              <p:nvPicPr>
                <p:cNvPr id="7" name="HTMLCheckbox3"/>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57" name="HTMLCheckbox4" r:id="rId5" imgW="2979360" imgH="373320"/>
        </mc:Choice>
        <mc:Fallback>
          <p:control name="HTMLCheckbox4" r:id="rId5" imgW="2979360" imgH="373320">
            <p:pic>
              <p:nvPicPr>
                <p:cNvPr id="8" name="HTMLCheckbox4"/>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58" name="HTMLCheckbox5" r:id="rId6" imgW="2979360" imgH="373320"/>
        </mc:Choice>
        <mc:Fallback>
          <p:control name="HTMLCheckbox5" r:id="rId6" imgW="2979360" imgH="373320">
            <p:pic>
              <p:nvPicPr>
                <p:cNvPr id="9" name="HTMLCheckbox5"/>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59" name="HTMLCheckbox6" r:id="rId7" imgW="2979360" imgH="373320"/>
        </mc:Choice>
        <mc:Fallback>
          <p:control name="HTMLCheckbox6" r:id="rId7" imgW="2979360" imgH="373320">
            <p:pic>
              <p:nvPicPr>
                <p:cNvPr id="10" name="HTMLCheckbox6"/>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60" name="HTMLCheckbox7" r:id="rId8" imgW="2979360" imgH="373320"/>
        </mc:Choice>
        <mc:Fallback>
          <p:control name="HTMLCheckbox7" r:id="rId8" imgW="2979360" imgH="373320">
            <p:pic>
              <p:nvPicPr>
                <p:cNvPr id="11" name="HTMLCheckbox7"/>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61" name="HTMLCheckbox8" r:id="rId9" imgW="2979360" imgH="373320"/>
        </mc:Choice>
        <mc:Fallback>
          <p:control name="HTMLCheckbox8" r:id="rId9" imgW="2979360" imgH="373320">
            <p:pic>
              <p:nvPicPr>
                <p:cNvPr id="12" name="HTMLCheckbox8"/>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62" name="HTMLCheckbox9" r:id="rId10" imgW="2979360" imgH="373320"/>
        </mc:Choice>
        <mc:Fallback>
          <p:control name="HTMLCheckbox9" r:id="rId10" imgW="2979360" imgH="373320">
            <p:pic>
              <p:nvPicPr>
                <p:cNvPr id="13" name="HTMLCheckbox9"/>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63" name="HTMLCheckbox10" r:id="rId11" imgW="2979360" imgH="373320"/>
        </mc:Choice>
        <mc:Fallback>
          <p:control name="HTMLCheckbox10" r:id="rId11" imgW="2979360" imgH="373320">
            <p:pic>
              <p:nvPicPr>
                <p:cNvPr id="14" name="HTMLCheckbox10"/>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64" name="HTMLCheckbox11" r:id="rId12" imgW="2979360" imgH="373320"/>
        </mc:Choice>
        <mc:Fallback>
          <p:control name="HTMLCheckbox11" r:id="rId12" imgW="2979360" imgH="373320">
            <p:pic>
              <p:nvPicPr>
                <p:cNvPr id="15" name="HTMLCheckbox11"/>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65" name="HTMLCheckbox12" r:id="rId13" imgW="2979360" imgH="373320"/>
        </mc:Choice>
        <mc:Fallback>
          <p:control name="HTMLCheckbox12" r:id="rId13" imgW="2979360" imgH="373320">
            <p:pic>
              <p:nvPicPr>
                <p:cNvPr id="16" name="HTMLCheckbox12"/>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66" name="HTMLCheckbox13" r:id="rId14" imgW="2979360" imgH="373320"/>
        </mc:Choice>
        <mc:Fallback>
          <p:control name="HTMLCheckbox13" r:id="rId14" imgW="2979360" imgH="373320">
            <p:pic>
              <p:nvPicPr>
                <p:cNvPr id="17" name="HTMLCheckbox13"/>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67" name="HTMLCheckbox14" r:id="rId15" imgW="2979360" imgH="373320"/>
        </mc:Choice>
        <mc:Fallback>
          <p:control name="HTMLCheckbox14" r:id="rId15" imgW="2979360" imgH="373320">
            <p:pic>
              <p:nvPicPr>
                <p:cNvPr id="18" name="HTMLCheckbox14"/>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68" name="HTMLCheckbox15" r:id="rId16" imgW="2979360" imgH="373320"/>
        </mc:Choice>
        <mc:Fallback>
          <p:control name="HTMLCheckbox15" r:id="rId16" imgW="2979360" imgH="373320">
            <p:pic>
              <p:nvPicPr>
                <p:cNvPr id="19" name="HTMLCheckbox15"/>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69" name="HTMLCheckbox16" r:id="rId17" imgW="2979360" imgH="373320"/>
        </mc:Choice>
        <mc:Fallback>
          <p:control name="HTMLCheckbox16" r:id="rId17" imgW="2979360" imgH="373320">
            <p:pic>
              <p:nvPicPr>
                <p:cNvPr id="20" name="HTMLCheckbox16"/>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70" name="HTMLCheckbox17" r:id="rId18" imgW="2979360" imgH="373320"/>
        </mc:Choice>
        <mc:Fallback>
          <p:control name="HTMLCheckbox17" r:id="rId18" imgW="2979360" imgH="373320">
            <p:pic>
              <p:nvPicPr>
                <p:cNvPr id="21" name="HTMLCheckbox17"/>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71" name="HTMLCheckbox18" r:id="rId19" imgW="2979360" imgH="373320"/>
        </mc:Choice>
        <mc:Fallback>
          <p:control name="HTMLCheckbox18" r:id="rId19" imgW="2979360" imgH="373320">
            <p:pic>
              <p:nvPicPr>
                <p:cNvPr id="22" name="HTMLCheckbox18"/>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72" name="HTMLCheckbox19" r:id="rId20" imgW="2979360" imgH="373320"/>
        </mc:Choice>
        <mc:Fallback>
          <p:control name="HTMLCheckbox19" r:id="rId20" imgW="2979360" imgH="373320">
            <p:pic>
              <p:nvPicPr>
                <p:cNvPr id="23" name="HTMLCheckbox19"/>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73" name="HTMLCheckbox20" r:id="rId21" imgW="2979360" imgH="373320"/>
        </mc:Choice>
        <mc:Fallback>
          <p:control name="HTMLCheckbox20" r:id="rId21" imgW="2979360" imgH="373320">
            <p:pic>
              <p:nvPicPr>
                <p:cNvPr id="24" name="HTMLCheckbox20"/>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74" name="HTMLCheckbox21" r:id="rId22" imgW="2979360" imgH="373320"/>
        </mc:Choice>
        <mc:Fallback>
          <p:control name="HTMLCheckbox21" r:id="rId22" imgW="2979360" imgH="373320">
            <p:pic>
              <p:nvPicPr>
                <p:cNvPr id="25" name="HTMLCheckbox21"/>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75" name="HTMLCheckbox22" r:id="rId23" imgW="2979360" imgH="373320"/>
        </mc:Choice>
        <mc:Fallback>
          <p:control name="HTMLCheckbox22" r:id="rId23" imgW="2979360" imgH="373320">
            <p:pic>
              <p:nvPicPr>
                <p:cNvPr id="26" name="HTMLCheckbox22"/>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76" name="HTMLCheckbox23" r:id="rId24" imgW="2979360" imgH="373320"/>
        </mc:Choice>
        <mc:Fallback>
          <p:control name="HTMLCheckbox23" r:id="rId24" imgW="2979360" imgH="373320">
            <p:pic>
              <p:nvPicPr>
                <p:cNvPr id="27" name="HTMLCheckbox23"/>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77" name="HTMLCheckbox24" r:id="rId25" imgW="2979360" imgH="373320"/>
        </mc:Choice>
        <mc:Fallback>
          <p:control name="HTMLCheckbox24" r:id="rId25" imgW="2979360" imgH="373320">
            <p:pic>
              <p:nvPicPr>
                <p:cNvPr id="28" name="HTMLCheckbox24"/>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78" name="HTMLCheckbox25" r:id="rId26" imgW="2979360" imgH="373320"/>
        </mc:Choice>
        <mc:Fallback>
          <p:control name="HTMLCheckbox25" r:id="rId26" imgW="2979360" imgH="373320">
            <p:pic>
              <p:nvPicPr>
                <p:cNvPr id="29" name="HTMLCheckbox25"/>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79" name="HTMLCheckbox26" r:id="rId27" imgW="2979360" imgH="373320"/>
        </mc:Choice>
        <mc:Fallback>
          <p:control name="HTMLCheckbox26" r:id="rId27" imgW="2979360" imgH="373320">
            <p:pic>
              <p:nvPicPr>
                <p:cNvPr id="30" name="HTMLCheckbox26"/>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80" name="HTMLCheckbox27" r:id="rId28" imgW="2979360" imgH="373320"/>
        </mc:Choice>
        <mc:Fallback>
          <p:control name="HTMLCheckbox27" r:id="rId28" imgW="2979360" imgH="373320">
            <p:pic>
              <p:nvPicPr>
                <p:cNvPr id="31" name="HTMLCheckbox27"/>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81" name="HTMLCheckbox28" r:id="rId29" imgW="2979360" imgH="373320"/>
        </mc:Choice>
        <mc:Fallback>
          <p:control name="HTMLCheckbox28" r:id="rId29" imgW="2979360" imgH="373320">
            <p:pic>
              <p:nvPicPr>
                <p:cNvPr id="32" name="HTMLCheckbox28"/>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82" name="HTMLCheckbox29" r:id="rId30" imgW="2979360" imgH="373320"/>
        </mc:Choice>
        <mc:Fallback>
          <p:control name="HTMLCheckbox29" r:id="rId30" imgW="2979360" imgH="373320">
            <p:pic>
              <p:nvPicPr>
                <p:cNvPr id="33" name="HTMLCheckbox29"/>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83" name="HTMLCheckbox30" r:id="rId31" imgW="2979360" imgH="373320"/>
        </mc:Choice>
        <mc:Fallback>
          <p:control name="HTMLCheckbox30" r:id="rId31" imgW="2979360" imgH="373320">
            <p:pic>
              <p:nvPicPr>
                <p:cNvPr id="34" name="HTMLCheckbox30"/>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84" name="HTMLCheckbox31" r:id="rId32" imgW="2979360" imgH="373320"/>
        </mc:Choice>
        <mc:Fallback>
          <p:control name="HTMLCheckbox31" r:id="rId32" imgW="2979360" imgH="373320">
            <p:pic>
              <p:nvPicPr>
                <p:cNvPr id="35" name="HTMLCheckbox31"/>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85" name="HTMLCheckbox32" r:id="rId33" imgW="2979360" imgH="373320"/>
        </mc:Choice>
        <mc:Fallback>
          <p:control name="HTMLCheckbox32" r:id="rId33" imgW="2979360" imgH="373320">
            <p:pic>
              <p:nvPicPr>
                <p:cNvPr id="36" name="HTMLCheckbox32"/>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86" name="HTMLCheckbox33" r:id="rId34" imgW="2979360" imgH="373320"/>
        </mc:Choice>
        <mc:Fallback>
          <p:control name="HTMLCheckbox33" r:id="rId34" imgW="2979360" imgH="373320">
            <p:pic>
              <p:nvPicPr>
                <p:cNvPr id="37" name="HTMLCheckbox33"/>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87" name="HTMLCheckbox34" r:id="rId35" imgW="2979360" imgH="373320"/>
        </mc:Choice>
        <mc:Fallback>
          <p:control name="HTMLCheckbox34" r:id="rId35" imgW="2979360" imgH="373320">
            <p:pic>
              <p:nvPicPr>
                <p:cNvPr id="38" name="HTMLCheckbox34"/>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88" name="HTMLCheckbox35" r:id="rId36" imgW="2979360" imgH="373320"/>
        </mc:Choice>
        <mc:Fallback>
          <p:control name="HTMLCheckbox35" r:id="rId36" imgW="2979360" imgH="373320">
            <p:pic>
              <p:nvPicPr>
                <p:cNvPr id="39" name="HTMLCheckbox35"/>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89" name="HTMLCheckbox36" r:id="rId37" imgW="2979360" imgH="373320"/>
        </mc:Choice>
        <mc:Fallback>
          <p:control name="HTMLCheckbox36" r:id="rId37" imgW="2979360" imgH="373320">
            <p:pic>
              <p:nvPicPr>
                <p:cNvPr id="40" name="HTMLCheckbox36"/>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90" name="HTMLCheckbox37" r:id="rId38" imgW="2979360" imgH="373320"/>
        </mc:Choice>
        <mc:Fallback>
          <p:control name="HTMLCheckbox37" r:id="rId38" imgW="2979360" imgH="373320">
            <p:pic>
              <p:nvPicPr>
                <p:cNvPr id="41" name="HTMLCheckbox37"/>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91" name="HTMLCheckbox38" r:id="rId39" imgW="2979360" imgH="373320"/>
        </mc:Choice>
        <mc:Fallback>
          <p:control name="HTMLCheckbox38" r:id="rId39" imgW="2979360" imgH="373320">
            <p:pic>
              <p:nvPicPr>
                <p:cNvPr id="42" name="HTMLCheckbox38"/>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92" name="HTMLCheckbox39" r:id="rId40" imgW="2979360" imgH="373320"/>
        </mc:Choice>
        <mc:Fallback>
          <p:control name="HTMLCheckbox39" r:id="rId40" imgW="2979360" imgH="373320">
            <p:pic>
              <p:nvPicPr>
                <p:cNvPr id="43" name="HTMLCheckbox39"/>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93" name="HTMLCheckbox40" r:id="rId41" imgW="2979360" imgH="373320"/>
        </mc:Choice>
        <mc:Fallback>
          <p:control name="HTMLCheckbox40" r:id="rId41" imgW="2979360" imgH="373320">
            <p:pic>
              <p:nvPicPr>
                <p:cNvPr id="44" name="HTMLCheckbox40"/>
                <p:cNvPicPr preferRelativeResize="0">
                  <a:picLocks noChangeArrowheads="1" noChangeShapeType="1"/>
                </p:cNvPicPr>
                <p:nvPr/>
              </p:nvPicPr>
              <p:blipFill>
                <a:blip r:embed="rId44"/>
                <a:srcRect/>
                <a:stretch>
                  <a:fillRect/>
                </a:stretch>
              </p:blipFill>
              <p:spPr bwMode="auto">
                <a:xfrm>
                  <a:off x="1824037" y="82550"/>
                  <a:ext cx="2977551"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394" name="HTMLCheckbox42" r:id="rId42" imgW="373320" imgH="373320"/>
        </mc:Choice>
        <mc:Fallback>
          <p:control name="HTMLCheckbox42" r:id="rId42" imgW="373320" imgH="373320">
            <p:pic>
              <p:nvPicPr>
                <p:cNvPr id="46" name="HTMLCheckbox42"/>
                <p:cNvPicPr preferRelativeResize="0">
                  <a:picLocks noChangeArrowheads="1" noChangeShapeType="1"/>
                </p:cNvPicPr>
                <p:nvPr/>
              </p:nvPicPr>
              <p:blipFill>
                <a:blip r:embed="rId45"/>
                <a:srcRect/>
                <a:stretch>
                  <a:fillRect/>
                </a:stretch>
              </p:blipFill>
              <p:spPr bwMode="auto">
                <a:xfrm>
                  <a:off x="0" y="37268"/>
                  <a:ext cx="371475" cy="373140"/>
                </a:xfrm>
                <a:prstGeom prst="rect">
                  <a:avLst/>
                </a:prstGeom>
                <a:noFill/>
                <a:ln w="9525">
                  <a:miter lim="8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830822312"/>
      </p:ext>
    </p:extLst>
  </p:cSld>
  <p:clrMapOvr>
    <a:masterClrMapping/>
  </p:clrMapOvr>
  <p:timing>
    <p:tnLst>
      <p:par>
        <p:cTn id="1" dur="indefinite" restart="never" nodeType="tmRoot"/>
      </p:par>
    </p:tnLst>
  </p:timing>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18"/>
            <a:ext cx="12192000" cy="1325563"/>
          </a:xfrm>
          <a:solidFill>
            <a:schemeClr val="accent2"/>
          </a:solidFill>
        </p:spPr>
        <p:txBody>
          <a:bodyPr/>
          <a:lstStyle/>
          <a:p>
            <a:pPr algn="ctr"/>
            <a:r>
              <a:rPr lang="en-US" altLang="zh-HK" dirty="0" smtClean="0"/>
              <a:t>A different brain</a:t>
            </a:r>
            <a:endParaRPr lang="zh-HK" altLang="en-US" dirty="0"/>
          </a:p>
        </p:txBody>
      </p:sp>
      <p:sp>
        <p:nvSpPr>
          <p:cNvPr id="3" name="Content Placeholder 2"/>
          <p:cNvSpPr>
            <a:spLocks noGrp="1"/>
          </p:cNvSpPr>
          <p:nvPr>
            <p:ph idx="1"/>
          </p:nvPr>
        </p:nvSpPr>
        <p:spPr>
          <a:xfrm>
            <a:off x="555715" y="1259024"/>
            <a:ext cx="10515600" cy="4351338"/>
          </a:xfrm>
        </p:spPr>
        <p:txBody>
          <a:bodyPr>
            <a:normAutofit/>
          </a:bodyPr>
          <a:lstStyle/>
          <a:p>
            <a:pPr marL="0" indent="0">
              <a:buNone/>
            </a:pPr>
            <a:r>
              <a:rPr lang="en-US" altLang="zh-HK" dirty="0" smtClean="0"/>
              <a:t>Has </a:t>
            </a:r>
            <a:r>
              <a:rPr lang="en-US" altLang="zh-HK" dirty="0"/>
              <a:t>more volume of </a:t>
            </a:r>
            <a:r>
              <a:rPr lang="en-US" altLang="zh-HK" dirty="0" smtClean="0"/>
              <a:t>grey matters </a:t>
            </a:r>
            <a:r>
              <a:rPr lang="en-US" altLang="zh-HK" sz="1400" dirty="0" smtClean="0"/>
              <a:t>(in </a:t>
            </a:r>
            <a:r>
              <a:rPr lang="en-US" altLang="zh-HK" sz="1400" dirty="0"/>
              <a:t>the frontal cortex </a:t>
            </a:r>
            <a:r>
              <a:rPr lang="en-US" altLang="zh-HK" sz="1400" dirty="0" smtClean="0"/>
              <a:t>)</a:t>
            </a:r>
            <a:endParaRPr lang="en-US" altLang="zh-HK" sz="1400" dirty="0" smtClean="0"/>
          </a:p>
          <a:p>
            <a:pPr marL="0" indent="0">
              <a:buNone/>
            </a:pPr>
            <a:r>
              <a:rPr lang="en-US" altLang="zh-HK" dirty="0" smtClean="0"/>
              <a:t> H          compute </a:t>
            </a:r>
            <a:r>
              <a:rPr lang="en-US" altLang="zh-HK" dirty="0"/>
              <a:t>information </a:t>
            </a:r>
            <a:r>
              <a:rPr lang="en-US" altLang="zh-HK" dirty="0" smtClean="0"/>
              <a:t>better &amp; faster</a:t>
            </a:r>
          </a:p>
          <a:p>
            <a:pPr marL="0" indent="0">
              <a:buNone/>
            </a:pPr>
            <a:r>
              <a:rPr lang="en-US" altLang="zh-HK" dirty="0"/>
              <a:t> </a:t>
            </a:r>
            <a:r>
              <a:rPr lang="en-US" altLang="zh-HK" dirty="0" smtClean="0"/>
              <a:t>          </a:t>
            </a:r>
            <a:r>
              <a:rPr lang="en-US" altLang="zh-HK" dirty="0"/>
              <a:t> </a:t>
            </a:r>
            <a:r>
              <a:rPr lang="en-US" altLang="zh-HK" dirty="0" smtClean="0"/>
              <a:t>  </a:t>
            </a:r>
            <a:r>
              <a:rPr lang="en-US" altLang="zh-HK" dirty="0" smtClean="0"/>
              <a:t>make </a:t>
            </a:r>
            <a:r>
              <a:rPr lang="en-US" altLang="zh-HK" dirty="0"/>
              <a:t>faster </a:t>
            </a:r>
            <a:r>
              <a:rPr lang="en-US" altLang="zh-HK" dirty="0" smtClean="0"/>
              <a:t>decisions</a:t>
            </a:r>
          </a:p>
          <a:p>
            <a:pPr marL="0" indent="0">
              <a:buNone/>
            </a:pPr>
            <a:r>
              <a:rPr lang="en-US" altLang="zh-HK" dirty="0"/>
              <a:t> </a:t>
            </a:r>
            <a:r>
              <a:rPr lang="en-US" altLang="zh-HK" dirty="0" smtClean="0"/>
              <a:t>            </a:t>
            </a:r>
            <a:r>
              <a:rPr lang="en-US" altLang="zh-HK" dirty="0" smtClean="0"/>
              <a:t> </a:t>
            </a:r>
            <a:r>
              <a:rPr lang="en-US" altLang="zh-HK" dirty="0" smtClean="0"/>
              <a:t>process </a:t>
            </a:r>
            <a:r>
              <a:rPr lang="en-US" altLang="zh-HK" dirty="0" smtClean="0"/>
              <a:t>&amp; hold more </a:t>
            </a:r>
            <a:r>
              <a:rPr lang="en-US" altLang="zh-HK" dirty="0"/>
              <a:t>information</a:t>
            </a:r>
            <a:endParaRPr lang="en-US" altLang="zh-HK" dirty="0" smtClean="0"/>
          </a:p>
          <a:p>
            <a:endParaRPr lang="zh-HK" alt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2.882%" t="22.565%"/>
          <a:stretch/>
        </p:blipFill>
        <p:spPr>
          <a:xfrm>
            <a:off x="7587069" y="1763486"/>
            <a:ext cx="3484246" cy="4645479"/>
          </a:xfrm>
          <a:prstGeom prst="rect">
            <a:avLst/>
          </a:prstGeom>
        </p:spPr>
      </p:pic>
      <p:sp>
        <p:nvSpPr>
          <p:cNvPr id="5" name="Right Arrow 4"/>
          <p:cNvSpPr/>
          <p:nvPr/>
        </p:nvSpPr>
        <p:spPr>
          <a:xfrm>
            <a:off x="620486" y="1763486"/>
            <a:ext cx="978408" cy="484632"/>
          </a:xfrm>
          <a:prstGeom prst="rightArrow">
            <a:avLst/>
          </a:prstGeom>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4007190480"/>
      </p:ext>
    </p:extLst>
  </p:cSld>
  <p:clrMapOvr>
    <a:masterClrMapping/>
  </p:clrMapOvr>
  <p:timing>
    <p:tnLst>
      <p:par>
        <p:cTn id="1" dur="indefinite" restart="never" nodeType="tmRoot"/>
      </p:par>
    </p:tnLst>
  </p:timing>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5128" y="365125"/>
            <a:ext cx="8200208" cy="6698615"/>
          </a:xfrm>
        </p:spPr>
      </p:pic>
    </p:spTree>
    <p:extLst>
      <p:ext uri="{BB962C8B-B14F-4D97-AF65-F5344CB8AC3E}">
        <p14:creationId xmlns:p14="http://schemas.microsoft.com/office/powerpoint/2010/main" val="3360667572"/>
      </p:ext>
    </p:extLst>
  </p:cSld>
  <p:clrMapOvr>
    <a:masterClrMapping/>
  </p:clrMapOvr>
  <p:timing>
    <p:tnLst>
      <p:par>
        <p:cTn id="1" dur="indefinite" restart="never" nodeType="tmRoot"/>
      </p:par>
    </p:tnLst>
  </p:timing>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82574"/>
            <a:ext cx="10191750" cy="6575425"/>
          </a:xfrm>
        </p:spPr>
      </p:pic>
    </p:spTree>
    <p:extLst>
      <p:ext uri="{BB962C8B-B14F-4D97-AF65-F5344CB8AC3E}">
        <p14:creationId xmlns:p14="http://schemas.microsoft.com/office/powerpoint/2010/main" val="251572092"/>
      </p:ext>
    </p:extLst>
  </p:cSld>
  <p:clrMapOvr>
    <a:masterClrMapping/>
  </p:clrMapOvr>
  <p:timing>
    <p:tnLst>
      <p:par>
        <p:cTn id="1" dur="indefinite" restart="never" nodeType="tmRoot"/>
      </p:par>
    </p:tnLst>
  </p:timing>
</p:sld>
</file>

<file path=ppt/theme/theme1.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otalTime>332</TotalTime>
  <Words>1581</Words>
  <Application>Microsoft Office PowerPoint</Application>
  <PresentationFormat>Widescreen</PresentationFormat>
  <Paragraphs>360</Paragraphs>
  <Slides>31</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31</vt:i4>
      </vt:variant>
    </vt:vector>
  </HeadingPairs>
  <TitlesOfParts>
    <vt:vector size="47" baseType="lpstr">
      <vt:lpstr>avenir-lt-w01_85-heavy1475544</vt:lpstr>
      <vt:lpstr>Century Schoolbook</vt:lpstr>
      <vt:lpstr>dinneuzeitgroteskltw01-_812426</vt:lpstr>
      <vt:lpstr>inherit</vt:lpstr>
      <vt:lpstr>Montserrat</vt:lpstr>
      <vt:lpstr>MS PGothic</vt:lpstr>
      <vt:lpstr>新細明體</vt:lpstr>
      <vt:lpstr>新細明體</vt:lpstr>
      <vt:lpstr>Arial</vt:lpstr>
      <vt:lpstr>Arial Black</vt:lpstr>
      <vt:lpstr>Calibri</vt:lpstr>
      <vt:lpstr>Calibri Light</vt:lpstr>
      <vt:lpstr>Georgia</vt:lpstr>
      <vt:lpstr>Tahoma</vt:lpstr>
      <vt:lpstr>Times New Roman</vt:lpstr>
      <vt:lpstr>Office Theme</vt:lpstr>
      <vt:lpstr>Gifted &amp;Talented 5</vt:lpstr>
      <vt:lpstr>PowerPoint Presentation</vt:lpstr>
      <vt:lpstr>PowerPoint Presentation</vt:lpstr>
      <vt:lpstr>PowerPoint Presentation</vt:lpstr>
      <vt:lpstr>PowerPoint Presentation</vt:lpstr>
      <vt:lpstr>PowerPoint Presentation</vt:lpstr>
      <vt:lpstr>A different brain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聖公會林裘謀中學教師發展日</dc:title>
  <dc:creator>Eva Lee</dc:creator>
  <cp:lastModifiedBy>Eva Lee</cp:lastModifiedBy>
  <cp:revision>39</cp:revision>
  <dcterms:created xsi:type="dcterms:W3CDTF">2020-10-20T02:57:16Z</dcterms:created>
  <dcterms:modified xsi:type="dcterms:W3CDTF">2020-10-23T08:47:17Z</dcterms:modified>
</cp:coreProperties>
</file>